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0.svg" ContentType="image/svg+xml"/>
  <Override PartName="/ppt/media/image2.svg" ContentType="image/svg+xml"/>
  <Override PartName="/ppt/media/image24.svg" ContentType="image/svg+xml"/>
  <Override PartName="/ppt/media/image26.svg" ContentType="image/svg+xml"/>
  <Override PartName="/ppt/media/image29.svg" ContentType="image/svg+xml"/>
  <Override PartName="/ppt/media/image31.svg" ContentType="image/svg+xml"/>
  <Override PartName="/ppt/media/image4.svg" ContentType="image/svg+xml"/>
  <Override PartName="/ppt/media/image49.svg" ContentType="image/svg+xml"/>
  <Override PartName="/ppt/media/image6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</p:sldMasterIdLst>
  <p:sldIdLst>
    <p:sldId id="268" r:id="rId4"/>
    <p:sldId id="270" r:id="rId5"/>
    <p:sldId id="363" r:id="rId6"/>
    <p:sldId id="295" r:id="rId7"/>
    <p:sldId id="296" r:id="rId8"/>
    <p:sldId id="297" r:id="rId9"/>
    <p:sldId id="320" r:id="rId10"/>
    <p:sldId id="294" r:id="rId11"/>
    <p:sldId id="293" r:id="rId12"/>
    <p:sldId id="271" r:id="rId13"/>
    <p:sldId id="341" r:id="rId14"/>
    <p:sldId id="342" r:id="rId15"/>
    <p:sldId id="343" r:id="rId16"/>
    <p:sldId id="344" r:id="rId17"/>
    <p:sldId id="345" r:id="rId18"/>
    <p:sldId id="346" r:id="rId19"/>
    <p:sldId id="347" r:id="rId20"/>
    <p:sldId id="348" r:id="rId21"/>
    <p:sldId id="349" r:id="rId22"/>
    <p:sldId id="350" r:id="rId23"/>
    <p:sldId id="351" r:id="rId24"/>
    <p:sldId id="352" r:id="rId25"/>
    <p:sldId id="353" r:id="rId26"/>
    <p:sldId id="354" r:id="rId27"/>
    <p:sldId id="355" r:id="rId28"/>
    <p:sldId id="356" r:id="rId29"/>
    <p:sldId id="357" r:id="rId30"/>
    <p:sldId id="358" r:id="rId31"/>
    <p:sldId id="359" r:id="rId32"/>
    <p:sldId id="360" r:id="rId33"/>
    <p:sldId id="361" r:id="rId34"/>
    <p:sldId id="287" r:id="rId35"/>
  </p:sldIdLst>
  <p:sldSz cx="12192000" cy="6858000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8" userDrawn="1">
          <p15:clr>
            <a:srgbClr val="A4A3A4"/>
          </p15:clr>
        </p15:guide>
        <p15:guide id="2" pos="3833" userDrawn="1">
          <p15:clr>
            <a:srgbClr val="A4A3A4"/>
          </p15:clr>
        </p15:guide>
        <p15:guide id="3" orient="horz" pos="347" userDrawn="1">
          <p15:clr>
            <a:srgbClr val="A4A3A4"/>
          </p15:clr>
        </p15:guide>
        <p15:guide id="4" orient="horz" pos="3974" userDrawn="1">
          <p15:clr>
            <a:srgbClr val="A4A3A4"/>
          </p15:clr>
        </p15:guide>
        <p15:guide id="5" pos="327" userDrawn="1">
          <p15:clr>
            <a:srgbClr val="A4A3A4"/>
          </p15:clr>
        </p15:guide>
        <p15:guide id="6" pos="73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6C00"/>
    <a:srgbClr val="2BB7B3"/>
    <a:srgbClr val="003F43"/>
    <a:srgbClr val="0638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06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662" y="58"/>
      </p:cViewPr>
      <p:guideLst>
        <p:guide orient="horz" pos="2168"/>
        <p:guide pos="3833"/>
        <p:guide orient="horz" pos="347"/>
        <p:guide orient="horz" pos="3974"/>
        <p:guide pos="327"/>
        <p:guide pos="735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9" Type="http://schemas.openxmlformats.org/officeDocument/2006/relationships/tags" Target="tags/tag4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（进阶设计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（进阶设计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9.png"/><Relationship Id="rId3" Type="http://schemas.openxmlformats.org/officeDocument/2006/relationships/tags" Target="../tags/tag3.xml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22.png"/><Relationship Id="rId4" Type="http://schemas.openxmlformats.org/officeDocument/2006/relationships/image" Target="../media/image10.svg"/><Relationship Id="rId3" Type="http://schemas.openxmlformats.org/officeDocument/2006/relationships/image" Target="../media/image21.png"/><Relationship Id="rId2" Type="http://schemas.openxmlformats.org/officeDocument/2006/relationships/image" Target="../media/image8.sv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3" Type="http://schemas.openxmlformats.org/officeDocument/2006/relationships/image" Target="../media/image22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3.png"/><Relationship Id="rId7" Type="http://schemas.microsoft.com/office/2007/relationships/media" Target="../media/media4.mp4"/><Relationship Id="rId6" Type="http://schemas.openxmlformats.org/officeDocument/2006/relationships/video" Target="../media/media4.mp4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0.svg"/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4.png"/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5.jpeg"/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png"/><Relationship Id="rId8" Type="http://schemas.openxmlformats.org/officeDocument/2006/relationships/image" Target="../media/image40.png"/><Relationship Id="rId7" Type="http://schemas.openxmlformats.org/officeDocument/2006/relationships/image" Target="../media/image39.png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43.png"/><Relationship Id="rId10" Type="http://schemas.openxmlformats.org/officeDocument/2006/relationships/image" Target="../media/image42.png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7.png"/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9.svg"/><Relationship Id="rId3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jpe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jpeg"/><Relationship Id="rId3" Type="http://schemas.openxmlformats.org/officeDocument/2006/relationships/image" Target="../media/image15.jpe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6.jpeg"/><Relationship Id="rId3" Type="http://schemas.openxmlformats.org/officeDocument/2006/relationships/image" Target="../media/image15.jpe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8.png"/><Relationship Id="rId3" Type="http://schemas.openxmlformats.org/officeDocument/2006/relationships/tags" Target="../tags/tag2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-22536" y="4697875"/>
            <a:ext cx="12214536" cy="2171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15938" y="1754911"/>
            <a:ext cx="4640580" cy="160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sz="6000" b="0" i="0" u="none" strike="noStrike" kern="1200" cap="none" spc="300" normalizeH="0" baseline="0" noProof="0" dirty="0">
                <a:ln>
                  <a:noFill/>
                </a:ln>
                <a:solidFill>
                  <a:srgbClr val="2BB7B3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DIY</a:t>
            </a:r>
            <a:r>
              <a:rPr kumimoji="0" lang="zh-CN" altLang="en-US" sz="6000" b="0" i="0" u="none" strike="noStrike" kern="1200" cap="none" spc="300" normalizeH="0" baseline="0" noProof="0" dirty="0">
                <a:ln>
                  <a:noFill/>
                </a:ln>
                <a:solidFill>
                  <a:srgbClr val="2BB7B3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结题报告</a:t>
            </a:r>
            <a:endParaRPr kumimoji="0" lang="zh-CN" altLang="en-US" sz="6000" b="0" i="0" u="none" strike="noStrike" kern="1200" cap="none" spc="300" normalizeH="0" baseline="0" noProof="0" dirty="0">
              <a:ln>
                <a:noFill/>
              </a:ln>
              <a:solidFill>
                <a:srgbClr val="2BB7B3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300" normalizeH="0" baseline="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送药小车</a:t>
            </a:r>
            <a:endParaRPr kumimoji="0" lang="zh-CN" altLang="en-US" sz="3600" b="0" i="0" u="none" strike="noStrike" kern="1200" cap="none" spc="300" normalizeH="0" baseline="0" noProof="0" dirty="0">
              <a:ln>
                <a:noFill/>
              </a:ln>
              <a:solidFill>
                <a:srgbClr val="2F2E4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0663" y="3814901"/>
            <a:ext cx="5328758" cy="6001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12212215</a:t>
            </a:r>
            <a:r>
              <a:rPr kumimoji="0" lang="zh-CN" altLang="en-US" sz="1800" b="0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姚奇霖</a:t>
            </a:r>
            <a:endParaRPr kumimoji="0" lang="zh-CN" altLang="en-US" sz="1800" b="0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1221908 </a:t>
            </a:r>
            <a:r>
              <a:rPr kumimoji="0" lang="zh-CN" altLang="en-US" sz="1800" b="0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张承璧</a:t>
            </a:r>
            <a:endParaRPr kumimoji="0" lang="zh-CN" altLang="en-US" sz="1800" b="0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3" name="图形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865848" y="550338"/>
            <a:ext cx="7140668" cy="578224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17220" y="3603792"/>
            <a:ext cx="1089660" cy="68580"/>
          </a:xfrm>
          <a:prstGeom prst="rect">
            <a:avLst/>
          </a:prstGeom>
          <a:solidFill>
            <a:srgbClr val="003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9467" y="5746995"/>
            <a:ext cx="3057110" cy="5617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带灯条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166870" y="0"/>
            <a:ext cx="3857625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9589743" y="0"/>
            <a:ext cx="2602257" cy="6858000"/>
          </a:xfrm>
          <a:custGeom>
            <a:avLst/>
            <a:gdLst>
              <a:gd name="connsiteX0" fmla="*/ 835116 w 2602257"/>
              <a:gd name="connsiteY0" fmla="*/ 0 h 6858000"/>
              <a:gd name="connsiteX1" fmla="*/ 2602257 w 2602257"/>
              <a:gd name="connsiteY1" fmla="*/ 0 h 6858000"/>
              <a:gd name="connsiteX2" fmla="*/ 2602257 w 2602257"/>
              <a:gd name="connsiteY2" fmla="*/ 6858000 h 6858000"/>
              <a:gd name="connsiteX3" fmla="*/ 550208 w 2602257"/>
              <a:gd name="connsiteY3" fmla="*/ 6858000 h 6858000"/>
              <a:gd name="connsiteX4" fmla="*/ 523092 w 2602257"/>
              <a:gd name="connsiteY4" fmla="*/ 6809833 h 6858000"/>
              <a:gd name="connsiteX5" fmla="*/ 1208 w 2602257"/>
              <a:gd name="connsiteY5" fmla="*/ 5196679 h 6858000"/>
              <a:gd name="connsiteX6" fmla="*/ 1281368 w 2602257"/>
              <a:gd name="connsiteY6" fmla="*/ 2179159 h 6858000"/>
              <a:gd name="connsiteX7" fmla="*/ 892108 w 2602257"/>
              <a:gd name="connsiteY7" fmla="*/ 1687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02257" h="6858000">
                <a:moveTo>
                  <a:pt x="835116" y="0"/>
                </a:moveTo>
                <a:lnTo>
                  <a:pt x="2602257" y="0"/>
                </a:lnTo>
                <a:lnTo>
                  <a:pt x="2602257" y="6858000"/>
                </a:lnTo>
                <a:lnTo>
                  <a:pt x="550208" y="6858000"/>
                </a:lnTo>
                <a:lnTo>
                  <a:pt x="523092" y="6809833"/>
                </a:lnTo>
                <a:cubicBezTo>
                  <a:pt x="246864" y="6308783"/>
                  <a:pt x="-20223" y="5718173"/>
                  <a:pt x="1208" y="5196679"/>
                </a:cubicBezTo>
                <a:cubicBezTo>
                  <a:pt x="39308" y="4269579"/>
                  <a:pt x="1177228" y="3167219"/>
                  <a:pt x="1281368" y="2179159"/>
                </a:cubicBezTo>
                <a:cubicBezTo>
                  <a:pt x="1346456" y="1561622"/>
                  <a:pt x="1101981" y="792279"/>
                  <a:pt x="892108" y="168789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15938" y="2645070"/>
            <a:ext cx="1874720" cy="1874720"/>
          </a:xfrm>
          <a:prstGeom prst="ellipse">
            <a:avLst/>
          </a:prstGeom>
          <a:solidFill>
            <a:srgbClr val="003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9FBDF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2394" y="1216832"/>
            <a:ext cx="1848583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5600" b="0" i="0" u="none" strike="noStrike" kern="1200" cap="none" spc="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 Black" panose="00000A00000000000000" pitchFamily="50" charset="0"/>
                <a:ea typeface="等线" panose="02010600030101010101" charset="-122"/>
                <a:cs typeface="+mn-cs"/>
              </a:rPr>
              <a:t>2</a:t>
            </a:r>
            <a:endParaRPr kumimoji="0" lang="zh-CN" altLang="en-US" sz="25600" b="0" i="0" u="none" strike="noStrike" kern="1200" cap="none" spc="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krobat Black" panose="00000A00000000000000" pitchFamily="50" charset="0"/>
              <a:ea typeface="等线" panose="02010600030101010101" charset="-122"/>
              <a:cs typeface="+mn-cs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627199" y="2551379"/>
            <a:ext cx="4496498" cy="1421680"/>
            <a:chOff x="2627199" y="2551379"/>
            <a:chExt cx="4496498" cy="1421680"/>
          </a:xfrm>
        </p:grpSpPr>
        <p:sp>
          <p:nvSpPr>
            <p:cNvPr id="4" name="文本框 3"/>
            <p:cNvSpPr txBox="1"/>
            <p:nvPr/>
          </p:nvSpPr>
          <p:spPr>
            <a:xfrm>
              <a:off x="2627199" y="2551379"/>
              <a:ext cx="192278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0" u="none" strike="noStrike" kern="1200" cap="none" spc="300" normalizeH="0" baseline="0" noProof="0" dirty="0">
                  <a:ln>
                    <a:noFill/>
                  </a:ln>
                  <a:solidFill>
                    <a:srgbClr val="2F2E41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OPENMV</a:t>
              </a: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solidFill>
                    <a:srgbClr val="ED6C00"/>
                  </a:solidFill>
                  <a:effectLst/>
                  <a:uLnTx/>
                  <a:uFillTx/>
                  <a:latin typeface="Akrobat" panose="00000800000000000000" pitchFamily="50" charset="0"/>
                  <a:ea typeface="思源黑体 CN Bold" panose="020B0800000000000000" pitchFamily="34" charset="-122"/>
                  <a:cs typeface="+mn-cs"/>
                </a:rPr>
                <a:t> </a:t>
              </a:r>
              <a:endPara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" panose="00000800000000000000" pitchFamily="50" charset="0"/>
                <a:ea typeface="思源黑体 CN Bold" panose="020B0800000000000000" pitchFamily="34" charset="-122"/>
                <a:cs typeface="+mn-cs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717114" y="3665282"/>
              <a:ext cx="44065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1400"/>
                </a:spcBef>
                <a:defRPr/>
              </a:pPr>
              <a:r>
                <a:rPr lang="zh-CN" altLang="en-US" sz="1400" dirty="0">
                  <a:solidFill>
                    <a:srgbClr val="F2F2F2">
                      <a:lumMod val="75000"/>
                    </a:srgb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606030504020204" pitchFamily="34" charset="0"/>
                </a:rPr>
                <a:t>巡线及舵机控制</a:t>
              </a:r>
              <a:endParaRPr lang="zh-CN" altLang="en-US" sz="1400" dirty="0">
                <a:solidFill>
                  <a:srgbClr val="F2F2F2">
                    <a:lumMod val="75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endParaRPr>
            </a:p>
          </p:txBody>
        </p:sp>
      </p:grpSp>
      <p:pic>
        <p:nvPicPr>
          <p:cNvPr id="14" name="图形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flipH="1">
            <a:off x="-1610788" y="5500298"/>
            <a:ext cx="4570413" cy="964971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61134" y="3582430"/>
            <a:ext cx="5584214" cy="4031872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/>
          <p:cNvSpPr/>
          <p:nvPr/>
        </p:nvSpPr>
        <p:spPr>
          <a:xfrm>
            <a:off x="5017162" y="2641857"/>
            <a:ext cx="7174838" cy="4216143"/>
          </a:xfrm>
          <a:custGeom>
            <a:avLst/>
            <a:gdLst>
              <a:gd name="connsiteX0" fmla="*/ 7174838 w 7174838"/>
              <a:gd name="connsiteY0" fmla="*/ 0 h 4216143"/>
              <a:gd name="connsiteX1" fmla="*/ 7174838 w 7174838"/>
              <a:gd name="connsiteY1" fmla="*/ 4216143 h 4216143"/>
              <a:gd name="connsiteX2" fmla="*/ 0 w 7174838"/>
              <a:gd name="connsiteY2" fmla="*/ 4216143 h 4216143"/>
              <a:gd name="connsiteX3" fmla="*/ 14784 w 7174838"/>
              <a:gd name="connsiteY3" fmla="*/ 4173405 h 4216143"/>
              <a:gd name="connsiteX4" fmla="*/ 1444696 w 7174838"/>
              <a:gd name="connsiteY4" fmla="*/ 2786670 h 4216143"/>
              <a:gd name="connsiteX5" fmla="*/ 4847653 w 7174838"/>
              <a:gd name="connsiteY5" fmla="*/ 1976442 h 4216143"/>
              <a:gd name="connsiteX6" fmla="*/ 7110594 w 7174838"/>
              <a:gd name="connsiteY6" fmla="*/ 57424 h 421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74838" h="4216143">
                <a:moveTo>
                  <a:pt x="7174838" y="0"/>
                </a:moveTo>
                <a:lnTo>
                  <a:pt x="7174838" y="4216143"/>
                </a:lnTo>
                <a:lnTo>
                  <a:pt x="0" y="4216143"/>
                </a:lnTo>
                <a:lnTo>
                  <a:pt x="14784" y="4173405"/>
                </a:lnTo>
                <a:cubicBezTo>
                  <a:pt x="214916" y="3712072"/>
                  <a:pt x="900927" y="3094364"/>
                  <a:pt x="1444696" y="2786670"/>
                </a:cubicBezTo>
                <a:cubicBezTo>
                  <a:pt x="2235633" y="2339116"/>
                  <a:pt x="3850301" y="2474153"/>
                  <a:pt x="4847653" y="1976442"/>
                </a:cubicBezTo>
                <a:cubicBezTo>
                  <a:pt x="5658002" y="1572052"/>
                  <a:pt x="6561317" y="564014"/>
                  <a:pt x="7110594" y="5742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5938" y="549275"/>
            <a:ext cx="57422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1200" cap="none" spc="300" normalizeH="0" baseline="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OpenMV</a:t>
            </a:r>
            <a:r>
              <a:rPr kumimoji="0" lang="zh-CN" altLang="en-US" sz="4800" b="0" i="0" u="none" strike="noStrike" kern="1200" cap="none" spc="300" normalizeH="0" baseline="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介绍</a:t>
            </a: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solidFill>
                  <a:srgbClr val="E6551A"/>
                </a:solidFill>
                <a:effectLst/>
                <a:uLnTx/>
                <a:uFillTx/>
                <a:latin typeface="Akrobat" panose="00000800000000000000" pitchFamily="50" charset="0"/>
                <a:ea typeface="思源黑体 CN Bold" panose="020B0800000000000000" pitchFamily="34" charset="-122"/>
                <a:cs typeface="+mn-cs"/>
              </a:rPr>
              <a:t>OUTLINE</a:t>
            </a:r>
            <a:endParaRPr kumimoji="0" lang="zh-CN" altLang="en-US" sz="2400" b="0" i="0" u="none" strike="noStrike" kern="1200" cap="none" spc="300" normalizeH="0" baseline="0" noProof="0" dirty="0">
              <a:ln>
                <a:noFill/>
              </a:ln>
              <a:solidFill>
                <a:srgbClr val="E6551A"/>
              </a:solidFill>
              <a:effectLst/>
              <a:uLnTx/>
              <a:uFillTx/>
              <a:latin typeface="Akrobat" panose="00000800000000000000" pitchFamily="50" charset="0"/>
              <a:ea typeface="思源黑体 CN Bold" panose="020B0800000000000000" pitchFamily="34" charset="-122"/>
              <a:cs typeface="+mn-cs"/>
            </a:endParaRPr>
          </a:p>
        </p:txBody>
      </p:sp>
      <p:pic>
        <p:nvPicPr>
          <p:cNvPr id="12" name="图形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-589370" y="4068549"/>
            <a:ext cx="5803750" cy="2518503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15937" y="1920757"/>
            <a:ext cx="9727658" cy="212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Bef>
                <a:spcPts val="1200"/>
              </a:spcBef>
              <a:defRPr/>
            </a:pPr>
            <a:r>
              <a:rPr lang="en-US" altLang="zh-CN" sz="1800" dirty="0">
                <a:effectLst/>
                <a:latin typeface="等线" panose="02010600030101010101" charset="-122"/>
                <a:cs typeface="Times New Roman" panose="02020603050405020304" pitchFamily="18" charset="0"/>
              </a:rPr>
              <a:t>OpenMV</a:t>
            </a:r>
            <a:r>
              <a:rPr lang="zh-CN" altLang="zh-CN" sz="18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是一款可以编程的摄像头模组，可以实现简单的图像识别或更进阶的视觉处理功能。作为一个开源的机器视觉项目，其可以在</a:t>
            </a:r>
            <a:r>
              <a:rPr lang="en-US" altLang="zh-CN" sz="18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MCU</a:t>
            </a:r>
            <a:r>
              <a:rPr lang="zh-CN" altLang="zh-CN" sz="18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上运行</a:t>
            </a:r>
            <a:r>
              <a:rPr lang="en-US" altLang="zh-CN" sz="1800" dirty="0" err="1">
                <a:effectLst/>
                <a:ea typeface="等线" panose="02010600030101010101" charset="-122"/>
                <a:cs typeface="Times New Roman" panose="02020603050405020304" pitchFamily="18" charset="0"/>
              </a:rPr>
              <a:t>MicroPython</a:t>
            </a:r>
            <a:r>
              <a:rPr lang="zh-CN" altLang="zh-CN" sz="18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代码，并内置了一些图像处理算法，很容易使用。在本项目中，我们选择了星瞳代理发售的</a:t>
            </a:r>
            <a:r>
              <a:rPr lang="en-US" altLang="zh-CN" sz="18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OpenMV4H7plus</a:t>
            </a:r>
            <a:r>
              <a:rPr lang="zh-CN" altLang="zh-CN" sz="18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摄像头模块来完成基本的巡线，数字识别，黑白色块识别，十字路口检测以及小车转向舵机的控制，该摄像头模组与小车底盘主控</a:t>
            </a:r>
            <a:r>
              <a:rPr lang="en-US" altLang="zh-CN" sz="18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F103</a:t>
            </a:r>
            <a:r>
              <a:rPr lang="zh-CN" altLang="zh-CN" sz="18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核心板之间用蓝牙串口模块进行通信。</a:t>
            </a:r>
            <a:endParaRPr lang="zh-CN" altLang="en-US" sz="1400" dirty="0">
              <a:solidFill>
                <a:srgbClr val="F2F2F2">
                  <a:lumMod val="50000"/>
                </a:srgb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8" name="图形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pic>
        <p:nvPicPr>
          <p:cNvPr id="2" name="图形 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57002" y="2447541"/>
            <a:ext cx="5805990" cy="320793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多边形: 形状 36"/>
          <p:cNvSpPr/>
          <p:nvPr/>
        </p:nvSpPr>
        <p:spPr>
          <a:xfrm>
            <a:off x="0" y="5894886"/>
            <a:ext cx="12192000" cy="963114"/>
          </a:xfrm>
          <a:custGeom>
            <a:avLst/>
            <a:gdLst>
              <a:gd name="connsiteX0" fmla="*/ 3113974 w 12192000"/>
              <a:gd name="connsiteY0" fmla="*/ 1134 h 963114"/>
              <a:gd name="connsiteX1" fmla="*/ 6842760 w 12192000"/>
              <a:gd name="connsiteY1" fmla="*/ 458697 h 963114"/>
              <a:gd name="connsiteX2" fmla="*/ 10683240 w 12192000"/>
              <a:gd name="connsiteY2" fmla="*/ 260577 h 963114"/>
              <a:gd name="connsiteX3" fmla="*/ 11894954 w 12192000"/>
              <a:gd name="connsiteY3" fmla="*/ 353848 h 963114"/>
              <a:gd name="connsiteX4" fmla="*/ 12192000 w 12192000"/>
              <a:gd name="connsiteY4" fmla="*/ 393981 h 963114"/>
              <a:gd name="connsiteX5" fmla="*/ 12192000 w 12192000"/>
              <a:gd name="connsiteY5" fmla="*/ 963114 h 963114"/>
              <a:gd name="connsiteX6" fmla="*/ 0 w 12192000"/>
              <a:gd name="connsiteY6" fmla="*/ 963114 h 963114"/>
              <a:gd name="connsiteX7" fmla="*/ 0 w 12192000"/>
              <a:gd name="connsiteY7" fmla="*/ 384727 h 963114"/>
              <a:gd name="connsiteX8" fmla="*/ 87764 w 12192000"/>
              <a:gd name="connsiteY8" fmla="*/ 366721 h 963114"/>
              <a:gd name="connsiteX9" fmla="*/ 2865120 w 12192000"/>
              <a:gd name="connsiteY9" fmla="*/ 1497 h 963114"/>
              <a:gd name="connsiteX10" fmla="*/ 3113974 w 12192000"/>
              <a:gd name="connsiteY10" fmla="*/ 1134 h 96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63114">
                <a:moveTo>
                  <a:pt x="3113974" y="1134"/>
                </a:moveTo>
                <a:cubicBezTo>
                  <a:pt x="4359414" y="25012"/>
                  <a:pt x="5621179" y="418216"/>
                  <a:pt x="6842760" y="458697"/>
                </a:cubicBezTo>
                <a:cubicBezTo>
                  <a:pt x="8145780" y="501877"/>
                  <a:pt x="9591040" y="235177"/>
                  <a:pt x="10683240" y="260577"/>
                </a:cubicBezTo>
                <a:cubicBezTo>
                  <a:pt x="11092815" y="270102"/>
                  <a:pt x="11509177" y="306416"/>
                  <a:pt x="11894954" y="353848"/>
                </a:cubicBezTo>
                <a:lnTo>
                  <a:pt x="12192000" y="393981"/>
                </a:lnTo>
                <a:lnTo>
                  <a:pt x="12192000" y="963114"/>
                </a:lnTo>
                <a:lnTo>
                  <a:pt x="0" y="963114"/>
                </a:lnTo>
                <a:lnTo>
                  <a:pt x="0" y="384727"/>
                </a:lnTo>
                <a:lnTo>
                  <a:pt x="87764" y="366721"/>
                </a:lnTo>
                <a:cubicBezTo>
                  <a:pt x="948809" y="194378"/>
                  <a:pt x="2036445" y="20547"/>
                  <a:pt x="2865120" y="1497"/>
                </a:cubicBezTo>
                <a:cubicBezTo>
                  <a:pt x="2947988" y="-408"/>
                  <a:pt x="3030945" y="-458"/>
                  <a:pt x="3113974" y="113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910898" y="1250463"/>
            <a:ext cx="192860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spc="300" dirty="0">
                <a:solidFill>
                  <a:srgbClr val="2F2E4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目录</a:t>
            </a:r>
            <a:endParaRPr lang="en-US" altLang="zh-CN" sz="4800" spc="300" dirty="0">
              <a:solidFill>
                <a:srgbClr val="2F2E4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Akrobat" panose="00000800000000000000" pitchFamily="50" charset="0"/>
                <a:ea typeface="思源黑体 CN Bold" panose="020B0800000000000000" pitchFamily="34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" panose="00000800000000000000" pitchFamily="50" charset="0"/>
                <a:ea typeface="思源黑体 CN Bold" panose="020B0800000000000000" pitchFamily="34" charset="-122"/>
                <a:cs typeface="+mn-cs"/>
              </a:rPr>
              <a:t>CATALOGUE</a:t>
            </a:r>
            <a:endParaRPr kumimoji="0" lang="zh-CN" altLang="en-US" sz="2400" b="0" i="0" u="none" strike="noStrike" kern="1200" cap="none" spc="30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krobat" panose="00000800000000000000" pitchFamily="50" charset="0"/>
              <a:ea typeface="思源黑体 CN Bold" panose="020B0800000000000000" pitchFamily="34" charset="-122"/>
              <a:cs typeface="+mn-cs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6112826" y="2859101"/>
            <a:ext cx="538481" cy="646099"/>
            <a:chOff x="6112826" y="2859101"/>
            <a:chExt cx="538481" cy="646099"/>
          </a:xfrm>
        </p:grpSpPr>
        <p:sp>
          <p:nvSpPr>
            <p:cNvPr id="47" name="文本框 46"/>
            <p:cNvSpPr txBox="1"/>
            <p:nvPr/>
          </p:nvSpPr>
          <p:spPr>
            <a:xfrm>
              <a:off x="6242883" y="2859101"/>
              <a:ext cx="235302" cy="646099"/>
            </a:xfrm>
            <a:custGeom>
              <a:avLst/>
              <a:gdLst>
                <a:gd name="connsiteX0" fmla="*/ 148753 w 235302"/>
                <a:gd name="connsiteY0" fmla="*/ 0 h 646099"/>
                <a:gd name="connsiteX1" fmla="*/ 235302 w 235302"/>
                <a:gd name="connsiteY1" fmla="*/ 0 h 646099"/>
                <a:gd name="connsiteX2" fmla="*/ 235302 w 235302"/>
                <a:gd name="connsiteY2" fmla="*/ 126082 h 646099"/>
                <a:gd name="connsiteX3" fmla="*/ 235302 w 235302"/>
                <a:gd name="connsiteY3" fmla="*/ 627636 h 646099"/>
                <a:gd name="connsiteX4" fmla="*/ 193444 w 235302"/>
                <a:gd name="connsiteY4" fmla="*/ 640629 h 646099"/>
                <a:gd name="connsiteX5" fmla="*/ 139183 w 235302"/>
                <a:gd name="connsiteY5" fmla="*/ 646099 h 646099"/>
                <a:gd name="connsiteX6" fmla="*/ 97841 w 235302"/>
                <a:gd name="connsiteY6" fmla="*/ 641931 h 646099"/>
                <a:gd name="connsiteX7" fmla="*/ 97841 w 235302"/>
                <a:gd name="connsiteY7" fmla="*/ 184440 h 646099"/>
                <a:gd name="connsiteX8" fmla="*/ 0 w 235302"/>
                <a:gd name="connsiteY8" fmla="*/ 240485 h 646099"/>
                <a:gd name="connsiteX9" fmla="*/ 0 w 235302"/>
                <a:gd name="connsiteY9" fmla="*/ 147439 h 646099"/>
                <a:gd name="connsiteX10" fmla="*/ 0 w 235302"/>
                <a:gd name="connsiteY10" fmla="*/ 91712 h 646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02" h="646099">
                  <a:moveTo>
                    <a:pt x="148753" y="0"/>
                  </a:moveTo>
                  <a:lnTo>
                    <a:pt x="235302" y="0"/>
                  </a:lnTo>
                  <a:lnTo>
                    <a:pt x="235302" y="126082"/>
                  </a:lnTo>
                  <a:lnTo>
                    <a:pt x="235302" y="627636"/>
                  </a:lnTo>
                  <a:lnTo>
                    <a:pt x="193444" y="640629"/>
                  </a:lnTo>
                  <a:cubicBezTo>
                    <a:pt x="175917" y="644215"/>
                    <a:pt x="157770" y="646099"/>
                    <a:pt x="139183" y="646099"/>
                  </a:cubicBezTo>
                  <a:lnTo>
                    <a:pt x="97841" y="641931"/>
                  </a:lnTo>
                  <a:lnTo>
                    <a:pt x="97841" y="184440"/>
                  </a:lnTo>
                  <a:lnTo>
                    <a:pt x="0" y="240485"/>
                  </a:lnTo>
                  <a:lnTo>
                    <a:pt x="0" y="147439"/>
                  </a:lnTo>
                  <a:lnTo>
                    <a:pt x="0" y="91712"/>
                  </a:ln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 Black" panose="00000A00000000000000" pitchFamily="50" charset="0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478186" y="2985183"/>
              <a:ext cx="173121" cy="501554"/>
            </a:xfrm>
            <a:custGeom>
              <a:avLst/>
              <a:gdLst/>
              <a:ahLst/>
              <a:cxnLst/>
              <a:rect l="l" t="t" r="r" b="b"/>
              <a:pathLst>
                <a:path w="173121" h="501554">
                  <a:moveTo>
                    <a:pt x="0" y="0"/>
                  </a:moveTo>
                  <a:lnTo>
                    <a:pt x="8681" y="2695"/>
                  </a:lnTo>
                  <a:cubicBezTo>
                    <a:pt x="105315" y="43568"/>
                    <a:pt x="173121" y="139254"/>
                    <a:pt x="173121" y="250777"/>
                  </a:cubicBezTo>
                  <a:cubicBezTo>
                    <a:pt x="173121" y="362300"/>
                    <a:pt x="105315" y="457986"/>
                    <a:pt x="8681" y="498859"/>
                  </a:cubicBezTo>
                  <a:lnTo>
                    <a:pt x="0" y="5015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43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 Black" panose="00000A00000000000000" pitchFamily="50" charset="0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6112826" y="3006540"/>
              <a:ext cx="227898" cy="494492"/>
            </a:xfrm>
            <a:custGeom>
              <a:avLst/>
              <a:gdLst/>
              <a:ahLst/>
              <a:cxnLst/>
              <a:rect l="l" t="t" r="r" b="b"/>
              <a:pathLst>
                <a:path w="227898" h="494492">
                  <a:moveTo>
                    <a:pt x="130057" y="0"/>
                  </a:moveTo>
                  <a:lnTo>
                    <a:pt x="130057" y="93046"/>
                  </a:lnTo>
                  <a:lnTo>
                    <a:pt x="227898" y="37001"/>
                  </a:lnTo>
                  <a:lnTo>
                    <a:pt x="227898" y="494492"/>
                  </a:lnTo>
                  <a:lnTo>
                    <a:pt x="214979" y="493190"/>
                  </a:lnTo>
                  <a:cubicBezTo>
                    <a:pt x="92290" y="468084"/>
                    <a:pt x="0" y="359530"/>
                    <a:pt x="0" y="229420"/>
                  </a:cubicBezTo>
                  <a:cubicBezTo>
                    <a:pt x="0" y="136484"/>
                    <a:pt x="47087" y="54546"/>
                    <a:pt x="118705" y="6162"/>
                  </a:cubicBezTo>
                  <a:lnTo>
                    <a:pt x="130057" y="0"/>
                  </a:lnTo>
                  <a:close/>
                </a:path>
              </a:pathLst>
            </a:custGeom>
            <a:solidFill>
              <a:srgbClr val="003F43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 Black" panose="00000A00000000000000" pitchFamily="50" charset="0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8884431" y="2850681"/>
            <a:ext cx="538480" cy="654519"/>
            <a:chOff x="8367622" y="2850681"/>
            <a:chExt cx="538480" cy="654519"/>
          </a:xfrm>
        </p:grpSpPr>
        <p:sp>
          <p:nvSpPr>
            <p:cNvPr id="49" name="文本框 48"/>
            <p:cNvSpPr txBox="1"/>
            <p:nvPr/>
          </p:nvSpPr>
          <p:spPr>
            <a:xfrm>
              <a:off x="8438107" y="2850681"/>
              <a:ext cx="385121" cy="654519"/>
            </a:xfrm>
            <a:custGeom>
              <a:avLst/>
              <a:gdLst>
                <a:gd name="connsiteX0" fmla="*/ 189499 w 385121"/>
                <a:gd name="connsiteY0" fmla="*/ 0 h 654519"/>
                <a:gd name="connsiteX1" fmla="*/ 300458 w 385121"/>
                <a:gd name="connsiteY1" fmla="*/ 28135 h 654519"/>
                <a:gd name="connsiteX2" fmla="*/ 364525 w 385121"/>
                <a:gd name="connsiteY2" fmla="*/ 97464 h 654519"/>
                <a:gd name="connsiteX3" fmla="*/ 385121 w 385121"/>
                <a:gd name="connsiteY3" fmla="*/ 185377 h 654519"/>
                <a:gd name="connsiteX4" fmla="*/ 383694 w 385121"/>
                <a:gd name="connsiteY4" fmla="*/ 194218 h 654519"/>
                <a:gd name="connsiteX5" fmla="*/ 383150 w 385121"/>
                <a:gd name="connsiteY5" fmla="*/ 193770 h 654519"/>
                <a:gd name="connsiteX6" fmla="*/ 374522 w 385121"/>
                <a:gd name="connsiteY6" fmla="*/ 247224 h 654519"/>
                <a:gd name="connsiteX7" fmla="*/ 346582 w 385121"/>
                <a:gd name="connsiteY7" fmla="*/ 307709 h 654519"/>
                <a:gd name="connsiteX8" fmla="*/ 261800 w 385121"/>
                <a:gd name="connsiteY8" fmla="*/ 415404 h 654519"/>
                <a:gd name="connsiteX9" fmla="*/ 177017 w 385121"/>
                <a:gd name="connsiteY9" fmla="*/ 509147 h 654519"/>
                <a:gd name="connsiteX10" fmla="*/ 138479 w 385121"/>
                <a:gd name="connsiteY10" fmla="*/ 593427 h 654519"/>
                <a:gd name="connsiteX11" fmla="*/ 367602 w 385121"/>
                <a:gd name="connsiteY11" fmla="*/ 593427 h 654519"/>
                <a:gd name="connsiteX12" fmla="*/ 349289 w 385121"/>
                <a:gd name="connsiteY12" fmla="*/ 608537 h 654519"/>
                <a:gd name="connsiteX13" fmla="*/ 198754 w 385121"/>
                <a:gd name="connsiteY13" fmla="*/ 654519 h 654519"/>
                <a:gd name="connsiteX14" fmla="*/ 8373 w 385121"/>
                <a:gd name="connsiteY14" fmla="*/ 575660 h 654519"/>
                <a:gd name="connsiteX15" fmla="*/ 2247 w 385121"/>
                <a:gd name="connsiteY15" fmla="*/ 568235 h 654519"/>
                <a:gd name="connsiteX16" fmla="*/ 3813 w 385121"/>
                <a:gd name="connsiteY16" fmla="*/ 556891 h 654519"/>
                <a:gd name="connsiteX17" fmla="*/ 32676 w 385121"/>
                <a:gd name="connsiteY17" fmla="*/ 487588 h 654519"/>
                <a:gd name="connsiteX18" fmla="*/ 120262 w 385121"/>
                <a:gd name="connsiteY18" fmla="*/ 372326 h 654519"/>
                <a:gd name="connsiteX19" fmla="*/ 207847 w 385121"/>
                <a:gd name="connsiteY19" fmla="*/ 277124 h 654519"/>
                <a:gd name="connsiteX20" fmla="*/ 247658 w 385121"/>
                <a:gd name="connsiteY20" fmla="*/ 188703 h 654519"/>
                <a:gd name="connsiteX21" fmla="*/ 234522 w 385121"/>
                <a:gd name="connsiteY21" fmla="*/ 146141 h 654519"/>
                <a:gd name="connsiteX22" fmla="*/ 191543 w 385121"/>
                <a:gd name="connsiteY22" fmla="*/ 126517 h 654519"/>
                <a:gd name="connsiteX23" fmla="*/ 147926 w 385121"/>
                <a:gd name="connsiteY23" fmla="*/ 145759 h 654519"/>
                <a:gd name="connsiteX24" fmla="*/ 130326 w 385121"/>
                <a:gd name="connsiteY24" fmla="*/ 200937 h 654519"/>
                <a:gd name="connsiteX25" fmla="*/ 6535 w 385121"/>
                <a:gd name="connsiteY25" fmla="*/ 200937 h 654519"/>
                <a:gd name="connsiteX26" fmla="*/ 3391 w 385121"/>
                <a:gd name="connsiteY26" fmla="*/ 204747 h 654519"/>
                <a:gd name="connsiteX27" fmla="*/ 0 w 385121"/>
                <a:gd name="connsiteY27" fmla="*/ 204747 h 654519"/>
                <a:gd name="connsiteX28" fmla="*/ 53851 w 385121"/>
                <a:gd name="connsiteY28" fmla="*/ 51557 h 654519"/>
                <a:gd name="connsiteX29" fmla="*/ 189499 w 385121"/>
                <a:gd name="connsiteY29" fmla="*/ 0 h 654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5121" h="654519">
                  <a:moveTo>
                    <a:pt x="189499" y="0"/>
                  </a:moveTo>
                  <a:cubicBezTo>
                    <a:pt x="234586" y="628"/>
                    <a:pt x="271572" y="10007"/>
                    <a:pt x="300458" y="28135"/>
                  </a:cubicBezTo>
                  <a:cubicBezTo>
                    <a:pt x="329344" y="46263"/>
                    <a:pt x="350700" y="69373"/>
                    <a:pt x="364525" y="97464"/>
                  </a:cubicBezTo>
                  <a:cubicBezTo>
                    <a:pt x="378351" y="125555"/>
                    <a:pt x="385216" y="154860"/>
                    <a:pt x="385121" y="185377"/>
                  </a:cubicBezTo>
                  <a:lnTo>
                    <a:pt x="383694" y="194218"/>
                  </a:lnTo>
                  <a:lnTo>
                    <a:pt x="383150" y="193770"/>
                  </a:lnTo>
                  <a:lnTo>
                    <a:pt x="374522" y="247224"/>
                  </a:lnTo>
                  <a:cubicBezTo>
                    <a:pt x="368099" y="268248"/>
                    <a:pt x="358785" y="288409"/>
                    <a:pt x="346582" y="307709"/>
                  </a:cubicBezTo>
                  <a:cubicBezTo>
                    <a:pt x="322175" y="346307"/>
                    <a:pt x="293914" y="382206"/>
                    <a:pt x="261800" y="415404"/>
                  </a:cubicBezTo>
                  <a:cubicBezTo>
                    <a:pt x="229685" y="448603"/>
                    <a:pt x="201424" y="479850"/>
                    <a:pt x="177017" y="509147"/>
                  </a:cubicBezTo>
                  <a:cubicBezTo>
                    <a:pt x="152610" y="538443"/>
                    <a:pt x="139764" y="566536"/>
                    <a:pt x="138479" y="593427"/>
                  </a:cubicBezTo>
                  <a:lnTo>
                    <a:pt x="367602" y="593427"/>
                  </a:lnTo>
                  <a:lnTo>
                    <a:pt x="349289" y="608537"/>
                  </a:lnTo>
                  <a:cubicBezTo>
                    <a:pt x="306318" y="637568"/>
                    <a:pt x="254515" y="654519"/>
                    <a:pt x="198754" y="654519"/>
                  </a:cubicBezTo>
                  <a:cubicBezTo>
                    <a:pt x="124405" y="654519"/>
                    <a:pt x="57095" y="624383"/>
                    <a:pt x="8373" y="575660"/>
                  </a:cubicBezTo>
                  <a:lnTo>
                    <a:pt x="2247" y="568235"/>
                  </a:lnTo>
                  <a:lnTo>
                    <a:pt x="3813" y="556891"/>
                  </a:lnTo>
                  <a:cubicBezTo>
                    <a:pt x="10448" y="532124"/>
                    <a:pt x="20069" y="509023"/>
                    <a:pt x="32676" y="487588"/>
                  </a:cubicBezTo>
                  <a:cubicBezTo>
                    <a:pt x="57890" y="444717"/>
                    <a:pt x="87085" y="406296"/>
                    <a:pt x="120262" y="372326"/>
                  </a:cubicBezTo>
                  <a:cubicBezTo>
                    <a:pt x="153438" y="338355"/>
                    <a:pt x="182633" y="306621"/>
                    <a:pt x="207847" y="277124"/>
                  </a:cubicBezTo>
                  <a:cubicBezTo>
                    <a:pt x="233061" y="247627"/>
                    <a:pt x="246331" y="218153"/>
                    <a:pt x="247658" y="188703"/>
                  </a:cubicBezTo>
                  <a:cubicBezTo>
                    <a:pt x="247807" y="172732"/>
                    <a:pt x="243428" y="158544"/>
                    <a:pt x="234522" y="146141"/>
                  </a:cubicBezTo>
                  <a:cubicBezTo>
                    <a:pt x="225616" y="133738"/>
                    <a:pt x="211289" y="127197"/>
                    <a:pt x="191543" y="126517"/>
                  </a:cubicBezTo>
                  <a:cubicBezTo>
                    <a:pt x="173050" y="126623"/>
                    <a:pt x="158511" y="133037"/>
                    <a:pt x="147926" y="145759"/>
                  </a:cubicBezTo>
                  <a:cubicBezTo>
                    <a:pt x="137340" y="158481"/>
                    <a:pt x="131474" y="176873"/>
                    <a:pt x="130326" y="200937"/>
                  </a:cubicBezTo>
                  <a:lnTo>
                    <a:pt x="6535" y="200937"/>
                  </a:lnTo>
                  <a:lnTo>
                    <a:pt x="3391" y="204747"/>
                  </a:lnTo>
                  <a:lnTo>
                    <a:pt x="0" y="204747"/>
                  </a:lnTo>
                  <a:cubicBezTo>
                    <a:pt x="3370" y="136930"/>
                    <a:pt x="21321" y="85867"/>
                    <a:pt x="53851" y="51557"/>
                  </a:cubicBezTo>
                  <a:cubicBezTo>
                    <a:pt x="86381" y="17248"/>
                    <a:pt x="131597" y="62"/>
                    <a:pt x="189499" y="0"/>
                  </a:cubicBez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 Black" panose="00000A00000000000000" pitchFamily="50" charset="0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8367622" y="2977198"/>
              <a:ext cx="318147" cy="441718"/>
            </a:xfrm>
            <a:custGeom>
              <a:avLst/>
              <a:gdLst/>
              <a:ahLst/>
              <a:cxnLst/>
              <a:rect l="l" t="t" r="r" b="b"/>
              <a:pathLst>
                <a:path w="318147" h="441718">
                  <a:moveTo>
                    <a:pt x="262029" y="0"/>
                  </a:moveTo>
                  <a:cubicBezTo>
                    <a:pt x="281775" y="680"/>
                    <a:pt x="296102" y="7221"/>
                    <a:pt x="305008" y="19624"/>
                  </a:cubicBezTo>
                  <a:cubicBezTo>
                    <a:pt x="313914" y="32027"/>
                    <a:pt x="318293" y="46215"/>
                    <a:pt x="318144" y="62186"/>
                  </a:cubicBezTo>
                  <a:cubicBezTo>
                    <a:pt x="316817" y="91636"/>
                    <a:pt x="303547" y="121110"/>
                    <a:pt x="278333" y="150607"/>
                  </a:cubicBezTo>
                  <a:cubicBezTo>
                    <a:pt x="253119" y="180104"/>
                    <a:pt x="223924" y="211838"/>
                    <a:pt x="190748" y="245809"/>
                  </a:cubicBezTo>
                  <a:cubicBezTo>
                    <a:pt x="157571" y="279779"/>
                    <a:pt x="128376" y="318200"/>
                    <a:pt x="103162" y="361071"/>
                  </a:cubicBezTo>
                  <a:cubicBezTo>
                    <a:pt x="90555" y="382506"/>
                    <a:pt x="80934" y="405607"/>
                    <a:pt x="74299" y="430374"/>
                  </a:cubicBezTo>
                  <a:lnTo>
                    <a:pt x="72733" y="441718"/>
                  </a:lnTo>
                  <a:lnTo>
                    <a:pt x="45982" y="409297"/>
                  </a:lnTo>
                  <a:cubicBezTo>
                    <a:pt x="16952" y="366325"/>
                    <a:pt x="0" y="314523"/>
                    <a:pt x="0" y="258762"/>
                  </a:cubicBezTo>
                  <a:cubicBezTo>
                    <a:pt x="0" y="203000"/>
                    <a:pt x="16952" y="151198"/>
                    <a:pt x="45982" y="108227"/>
                  </a:cubicBezTo>
                  <a:lnTo>
                    <a:pt x="73876" y="74420"/>
                  </a:lnTo>
                  <a:lnTo>
                    <a:pt x="200812" y="74420"/>
                  </a:lnTo>
                  <a:cubicBezTo>
                    <a:pt x="201960" y="50356"/>
                    <a:pt x="207826" y="31964"/>
                    <a:pt x="218412" y="19242"/>
                  </a:cubicBezTo>
                  <a:cubicBezTo>
                    <a:pt x="228997" y="6520"/>
                    <a:pt x="243536" y="106"/>
                    <a:pt x="262029" y="0"/>
                  </a:cubicBezTo>
                  <a:close/>
                </a:path>
              </a:pathLst>
            </a:custGeom>
            <a:solidFill>
              <a:srgbClr val="003F43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 Black" panose="00000A00000000000000" pitchFamily="50" charset="0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576587" y="3041089"/>
              <a:ext cx="329515" cy="403019"/>
            </a:xfrm>
            <a:custGeom>
              <a:avLst/>
              <a:gdLst/>
              <a:ahLst/>
              <a:cxnLst/>
              <a:rect l="l" t="t" r="r" b="b"/>
              <a:pathLst>
                <a:path w="329515" h="403019">
                  <a:moveTo>
                    <a:pt x="245214" y="0"/>
                  </a:moveTo>
                  <a:lnTo>
                    <a:pt x="250656" y="4490"/>
                  </a:lnTo>
                  <a:cubicBezTo>
                    <a:pt x="299379" y="53212"/>
                    <a:pt x="329515" y="120522"/>
                    <a:pt x="329515" y="194871"/>
                  </a:cubicBezTo>
                  <a:cubicBezTo>
                    <a:pt x="329515" y="269219"/>
                    <a:pt x="299379" y="336529"/>
                    <a:pt x="250656" y="385252"/>
                  </a:cubicBezTo>
                  <a:lnTo>
                    <a:pt x="229123" y="403019"/>
                  </a:lnTo>
                  <a:lnTo>
                    <a:pt x="0" y="403019"/>
                  </a:lnTo>
                  <a:cubicBezTo>
                    <a:pt x="1285" y="376128"/>
                    <a:pt x="14131" y="348035"/>
                    <a:pt x="38538" y="318739"/>
                  </a:cubicBezTo>
                  <a:cubicBezTo>
                    <a:pt x="62945" y="289442"/>
                    <a:pt x="91206" y="258195"/>
                    <a:pt x="123321" y="224996"/>
                  </a:cubicBezTo>
                  <a:cubicBezTo>
                    <a:pt x="155435" y="191798"/>
                    <a:pt x="183696" y="155899"/>
                    <a:pt x="208103" y="117301"/>
                  </a:cubicBezTo>
                  <a:cubicBezTo>
                    <a:pt x="220306" y="98001"/>
                    <a:pt x="229620" y="77840"/>
                    <a:pt x="236043" y="56816"/>
                  </a:cubicBezTo>
                  <a:lnTo>
                    <a:pt x="245214" y="0"/>
                  </a:lnTo>
                  <a:close/>
                </a:path>
              </a:pathLst>
            </a:custGeom>
            <a:solidFill>
              <a:srgbClr val="003F43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 Black" panose="00000A00000000000000" pitchFamily="50" charset="0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6112826" y="4327569"/>
            <a:ext cx="538481" cy="642289"/>
            <a:chOff x="6112826" y="4421152"/>
            <a:chExt cx="538481" cy="642289"/>
          </a:xfrm>
        </p:grpSpPr>
        <p:sp>
          <p:nvSpPr>
            <p:cNvPr id="52" name="文本框 51"/>
            <p:cNvSpPr txBox="1"/>
            <p:nvPr/>
          </p:nvSpPr>
          <p:spPr>
            <a:xfrm>
              <a:off x="6163946" y="4421152"/>
              <a:ext cx="396332" cy="642289"/>
            </a:xfrm>
            <a:custGeom>
              <a:avLst/>
              <a:gdLst>
                <a:gd name="connsiteX0" fmla="*/ 24438 w 396332"/>
                <a:gd name="connsiteY0" fmla="*/ 0 h 642289"/>
                <a:gd name="connsiteX1" fmla="*/ 381059 w 396332"/>
                <a:gd name="connsiteY1" fmla="*/ 0 h 642289"/>
                <a:gd name="connsiteX2" fmla="*/ 381059 w 396332"/>
                <a:gd name="connsiteY2" fmla="*/ 90615 h 642289"/>
                <a:gd name="connsiteX3" fmla="*/ 349088 w 396332"/>
                <a:gd name="connsiteY3" fmla="*/ 142981 h 642289"/>
                <a:gd name="connsiteX4" fmla="*/ 347340 w 396332"/>
                <a:gd name="connsiteY4" fmla="*/ 142033 h 642289"/>
                <a:gd name="connsiteX5" fmla="*/ 269052 w 396332"/>
                <a:gd name="connsiteY5" fmla="*/ 270261 h 642289"/>
                <a:gd name="connsiteX6" fmla="*/ 362475 w 396332"/>
                <a:gd name="connsiteY6" fmla="*/ 332958 h 642289"/>
                <a:gd name="connsiteX7" fmla="*/ 396332 w 396332"/>
                <a:gd name="connsiteY7" fmla="*/ 450705 h 642289"/>
                <a:gd name="connsiteX8" fmla="*/ 396332 w 396332"/>
                <a:gd name="connsiteY8" fmla="*/ 494542 h 642289"/>
                <a:gd name="connsiteX9" fmla="*/ 386771 w 396332"/>
                <a:gd name="connsiteY9" fmla="*/ 581359 h 642289"/>
                <a:gd name="connsiteX10" fmla="*/ 368654 w 396332"/>
                <a:gd name="connsiteY10" fmla="*/ 596307 h 642289"/>
                <a:gd name="connsiteX11" fmla="*/ 218119 w 396332"/>
                <a:gd name="connsiteY11" fmla="*/ 642289 h 642289"/>
                <a:gd name="connsiteX12" fmla="*/ 27738 w 396332"/>
                <a:gd name="connsiteY12" fmla="*/ 563430 h 642289"/>
                <a:gd name="connsiteX13" fmla="*/ 3869 w 396332"/>
                <a:gd name="connsiteY13" fmla="*/ 534502 h 642289"/>
                <a:gd name="connsiteX14" fmla="*/ 0 w 396332"/>
                <a:gd name="connsiteY14" fmla="*/ 512892 h 642289"/>
                <a:gd name="connsiteX15" fmla="*/ 136442 w 396332"/>
                <a:gd name="connsiteY15" fmla="*/ 512892 h 642289"/>
                <a:gd name="connsiteX16" fmla="*/ 152893 w 396332"/>
                <a:gd name="connsiteY16" fmla="*/ 568452 h 642289"/>
                <a:gd name="connsiteX17" fmla="*/ 197657 w 396332"/>
                <a:gd name="connsiteY17" fmla="*/ 587312 h 642289"/>
                <a:gd name="connsiteX18" fmla="*/ 246118 w 396332"/>
                <a:gd name="connsiteY18" fmla="*/ 564247 h 642289"/>
                <a:gd name="connsiteX19" fmla="*/ 257851 w 396332"/>
                <a:gd name="connsiteY19" fmla="*/ 491483 h 642289"/>
                <a:gd name="connsiteX20" fmla="*/ 257851 w 396332"/>
                <a:gd name="connsiteY20" fmla="*/ 455802 h 642289"/>
                <a:gd name="connsiteX21" fmla="*/ 239614 w 396332"/>
                <a:gd name="connsiteY21" fmla="*/ 387881 h 642289"/>
                <a:gd name="connsiteX22" fmla="*/ 185414 w 396332"/>
                <a:gd name="connsiteY22" fmla="*/ 371187 h 642289"/>
                <a:gd name="connsiteX23" fmla="*/ 118114 w 396332"/>
                <a:gd name="connsiteY23" fmla="*/ 371187 h 642289"/>
                <a:gd name="connsiteX24" fmla="*/ 118114 w 396332"/>
                <a:gd name="connsiteY24" fmla="*/ 281475 h 642289"/>
                <a:gd name="connsiteX25" fmla="*/ 215001 w 396332"/>
                <a:gd name="connsiteY25" fmla="*/ 121422 h 642289"/>
                <a:gd name="connsiteX26" fmla="*/ 137014 w 396332"/>
                <a:gd name="connsiteY26" fmla="*/ 121422 h 642289"/>
                <a:gd name="connsiteX27" fmla="*/ 124740 w 396332"/>
                <a:gd name="connsiteY27" fmla="*/ 125232 h 642289"/>
                <a:gd name="connsiteX28" fmla="*/ 24438 w 396332"/>
                <a:gd name="connsiteY28" fmla="*/ 125232 h 642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96332" h="642289">
                  <a:moveTo>
                    <a:pt x="24438" y="0"/>
                  </a:moveTo>
                  <a:lnTo>
                    <a:pt x="381059" y="0"/>
                  </a:lnTo>
                  <a:lnTo>
                    <a:pt x="381059" y="90615"/>
                  </a:lnTo>
                  <a:lnTo>
                    <a:pt x="349088" y="142981"/>
                  </a:lnTo>
                  <a:lnTo>
                    <a:pt x="347340" y="142033"/>
                  </a:lnTo>
                  <a:lnTo>
                    <a:pt x="269052" y="270261"/>
                  </a:lnTo>
                  <a:cubicBezTo>
                    <a:pt x="309103" y="277780"/>
                    <a:pt x="340244" y="298679"/>
                    <a:pt x="362475" y="332958"/>
                  </a:cubicBezTo>
                  <a:cubicBezTo>
                    <a:pt x="384707" y="367237"/>
                    <a:pt x="395992" y="406486"/>
                    <a:pt x="396332" y="450705"/>
                  </a:cubicBezTo>
                  <a:lnTo>
                    <a:pt x="396332" y="494542"/>
                  </a:lnTo>
                  <a:lnTo>
                    <a:pt x="386771" y="581359"/>
                  </a:lnTo>
                  <a:lnTo>
                    <a:pt x="368654" y="596307"/>
                  </a:lnTo>
                  <a:cubicBezTo>
                    <a:pt x="325682" y="625338"/>
                    <a:pt x="273880" y="642289"/>
                    <a:pt x="218119" y="642289"/>
                  </a:cubicBezTo>
                  <a:cubicBezTo>
                    <a:pt x="143770" y="642289"/>
                    <a:pt x="76460" y="612153"/>
                    <a:pt x="27738" y="563430"/>
                  </a:cubicBezTo>
                  <a:lnTo>
                    <a:pt x="3869" y="534502"/>
                  </a:lnTo>
                  <a:lnTo>
                    <a:pt x="0" y="512892"/>
                  </a:lnTo>
                  <a:lnTo>
                    <a:pt x="136442" y="512892"/>
                  </a:lnTo>
                  <a:cubicBezTo>
                    <a:pt x="138164" y="537401"/>
                    <a:pt x="143647" y="555921"/>
                    <a:pt x="152893" y="568452"/>
                  </a:cubicBezTo>
                  <a:cubicBezTo>
                    <a:pt x="162139" y="580983"/>
                    <a:pt x="177061" y="587269"/>
                    <a:pt x="197657" y="587312"/>
                  </a:cubicBezTo>
                  <a:cubicBezTo>
                    <a:pt x="221590" y="587461"/>
                    <a:pt x="237744" y="579772"/>
                    <a:pt x="246118" y="564247"/>
                  </a:cubicBezTo>
                  <a:cubicBezTo>
                    <a:pt x="254493" y="548721"/>
                    <a:pt x="258404" y="524467"/>
                    <a:pt x="257851" y="491483"/>
                  </a:cubicBezTo>
                  <a:lnTo>
                    <a:pt x="257851" y="455802"/>
                  </a:lnTo>
                  <a:cubicBezTo>
                    <a:pt x="257830" y="422394"/>
                    <a:pt x="251751" y="399753"/>
                    <a:pt x="239614" y="387881"/>
                  </a:cubicBezTo>
                  <a:cubicBezTo>
                    <a:pt x="227478" y="376009"/>
                    <a:pt x="209411" y="370444"/>
                    <a:pt x="185414" y="371187"/>
                  </a:cubicBezTo>
                  <a:lnTo>
                    <a:pt x="118114" y="371187"/>
                  </a:lnTo>
                  <a:lnTo>
                    <a:pt x="118114" y="281475"/>
                  </a:lnTo>
                  <a:lnTo>
                    <a:pt x="215001" y="121422"/>
                  </a:lnTo>
                  <a:lnTo>
                    <a:pt x="137014" y="121422"/>
                  </a:lnTo>
                  <a:lnTo>
                    <a:pt x="124740" y="125232"/>
                  </a:lnTo>
                  <a:lnTo>
                    <a:pt x="24438" y="125232"/>
                  </a:ln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 Black" panose="00000A00000000000000" pitchFamily="50" charset="0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112826" y="4542574"/>
              <a:ext cx="309024" cy="465892"/>
            </a:xfrm>
            <a:custGeom>
              <a:avLst/>
              <a:gdLst/>
              <a:ahLst/>
              <a:cxnLst/>
              <a:rect l="l" t="t" r="r" b="b"/>
              <a:pathLst>
                <a:path w="309024" h="465892">
                  <a:moveTo>
                    <a:pt x="175860" y="0"/>
                  </a:moveTo>
                  <a:lnTo>
                    <a:pt x="266122" y="0"/>
                  </a:lnTo>
                  <a:lnTo>
                    <a:pt x="169235" y="160053"/>
                  </a:lnTo>
                  <a:lnTo>
                    <a:pt x="169235" y="249765"/>
                  </a:lnTo>
                  <a:lnTo>
                    <a:pt x="236535" y="249765"/>
                  </a:lnTo>
                  <a:cubicBezTo>
                    <a:pt x="260532" y="249022"/>
                    <a:pt x="278599" y="254587"/>
                    <a:pt x="290735" y="266459"/>
                  </a:cubicBezTo>
                  <a:cubicBezTo>
                    <a:pt x="302872" y="278331"/>
                    <a:pt x="308951" y="300972"/>
                    <a:pt x="308972" y="334380"/>
                  </a:cubicBezTo>
                  <a:lnTo>
                    <a:pt x="308972" y="370061"/>
                  </a:lnTo>
                  <a:cubicBezTo>
                    <a:pt x="309525" y="403045"/>
                    <a:pt x="305614" y="427299"/>
                    <a:pt x="297239" y="442825"/>
                  </a:cubicBezTo>
                  <a:cubicBezTo>
                    <a:pt x="288865" y="458350"/>
                    <a:pt x="272711" y="466039"/>
                    <a:pt x="248778" y="465890"/>
                  </a:cubicBezTo>
                  <a:cubicBezTo>
                    <a:pt x="228182" y="465847"/>
                    <a:pt x="213260" y="459561"/>
                    <a:pt x="204014" y="447030"/>
                  </a:cubicBezTo>
                  <a:cubicBezTo>
                    <a:pt x="194768" y="434499"/>
                    <a:pt x="189285" y="415979"/>
                    <a:pt x="187563" y="391470"/>
                  </a:cubicBezTo>
                  <a:lnTo>
                    <a:pt x="51121" y="391470"/>
                  </a:lnTo>
                  <a:lnTo>
                    <a:pt x="54990" y="413080"/>
                  </a:lnTo>
                  <a:lnTo>
                    <a:pt x="45982" y="402162"/>
                  </a:lnTo>
                  <a:cubicBezTo>
                    <a:pt x="16951" y="359191"/>
                    <a:pt x="0" y="307389"/>
                    <a:pt x="0" y="251627"/>
                  </a:cubicBezTo>
                  <a:cubicBezTo>
                    <a:pt x="0" y="140104"/>
                    <a:pt x="67805" y="44418"/>
                    <a:pt x="164440" y="3545"/>
                  </a:cubicBezTo>
                  <a:lnTo>
                    <a:pt x="175860" y="0"/>
                  </a:lnTo>
                  <a:close/>
                </a:path>
              </a:pathLst>
            </a:custGeom>
            <a:solidFill>
              <a:srgbClr val="003F43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 Black" panose="00000A00000000000000" pitchFamily="50" charset="0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433000" y="4560323"/>
              <a:ext cx="218307" cy="442188"/>
            </a:xfrm>
            <a:custGeom>
              <a:avLst/>
              <a:gdLst/>
              <a:ahLst/>
              <a:cxnLst/>
              <a:rect l="l" t="t" r="r" b="b"/>
              <a:pathLst>
                <a:path w="218307" h="442188">
                  <a:moveTo>
                    <a:pt x="80035" y="0"/>
                  </a:moveTo>
                  <a:lnTo>
                    <a:pt x="99602" y="10620"/>
                  </a:lnTo>
                  <a:cubicBezTo>
                    <a:pt x="171220" y="59005"/>
                    <a:pt x="218307" y="140943"/>
                    <a:pt x="218307" y="233878"/>
                  </a:cubicBezTo>
                  <a:cubicBezTo>
                    <a:pt x="218307" y="308227"/>
                    <a:pt x="188171" y="375537"/>
                    <a:pt x="139448" y="424259"/>
                  </a:cubicBezTo>
                  <a:lnTo>
                    <a:pt x="117719" y="442188"/>
                  </a:lnTo>
                  <a:lnTo>
                    <a:pt x="127280" y="355371"/>
                  </a:lnTo>
                  <a:lnTo>
                    <a:pt x="127280" y="311534"/>
                  </a:lnTo>
                  <a:cubicBezTo>
                    <a:pt x="126940" y="267315"/>
                    <a:pt x="115655" y="228066"/>
                    <a:pt x="93423" y="193787"/>
                  </a:cubicBezTo>
                  <a:cubicBezTo>
                    <a:pt x="71192" y="159508"/>
                    <a:pt x="40051" y="138609"/>
                    <a:pt x="0" y="131090"/>
                  </a:cubicBezTo>
                  <a:lnTo>
                    <a:pt x="80035" y="0"/>
                  </a:lnTo>
                  <a:close/>
                </a:path>
              </a:pathLst>
            </a:custGeom>
            <a:solidFill>
              <a:srgbClr val="003F43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 Black" panose="00000A00000000000000" pitchFamily="50" charset="0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8884431" y="4327568"/>
            <a:ext cx="538479" cy="642290"/>
            <a:chOff x="8367622" y="4421151"/>
            <a:chExt cx="538479" cy="642290"/>
          </a:xfrm>
        </p:grpSpPr>
        <p:sp>
          <p:nvSpPr>
            <p:cNvPr id="51" name="文本框 50"/>
            <p:cNvSpPr txBox="1"/>
            <p:nvPr/>
          </p:nvSpPr>
          <p:spPr>
            <a:xfrm>
              <a:off x="8404153" y="4421151"/>
              <a:ext cx="459521" cy="640268"/>
            </a:xfrm>
            <a:custGeom>
              <a:avLst/>
              <a:gdLst>
                <a:gd name="connsiteX0" fmla="*/ 130454 w 459521"/>
                <a:gd name="connsiteY0" fmla="*/ 0 h 640268"/>
                <a:gd name="connsiteX1" fmla="*/ 265991 w 459521"/>
                <a:gd name="connsiteY1" fmla="*/ 0 h 640268"/>
                <a:gd name="connsiteX2" fmla="*/ 236036 w 459521"/>
                <a:gd name="connsiteY2" fmla="*/ 107955 h 640268"/>
                <a:gd name="connsiteX3" fmla="*/ 235009 w 459521"/>
                <a:gd name="connsiteY3" fmla="*/ 107852 h 640268"/>
                <a:gd name="connsiteX4" fmla="*/ 147781 w 459521"/>
                <a:gd name="connsiteY4" fmla="*/ 422206 h 640268"/>
                <a:gd name="connsiteX5" fmla="*/ 254792 w 459521"/>
                <a:gd name="connsiteY5" fmla="*/ 422206 h 640268"/>
                <a:gd name="connsiteX6" fmla="*/ 276174 w 459521"/>
                <a:gd name="connsiteY6" fmla="*/ 205121 h 640268"/>
                <a:gd name="connsiteX7" fmla="*/ 386140 w 459521"/>
                <a:gd name="connsiteY7" fmla="*/ 205121 h 640268"/>
                <a:gd name="connsiteX8" fmla="*/ 386140 w 459521"/>
                <a:gd name="connsiteY8" fmla="*/ 422206 h 640268"/>
                <a:gd name="connsiteX9" fmla="*/ 459521 w 459521"/>
                <a:gd name="connsiteY9" fmla="*/ 422206 h 640268"/>
                <a:gd name="connsiteX10" fmla="*/ 459521 w 459521"/>
                <a:gd name="connsiteY10" fmla="*/ 517036 h 640268"/>
                <a:gd name="connsiteX11" fmla="*/ 455967 w 459521"/>
                <a:gd name="connsiteY11" fmla="*/ 523584 h 640268"/>
                <a:gd name="connsiteX12" fmla="*/ 437127 w 459521"/>
                <a:gd name="connsiteY12" fmla="*/ 546417 h 640268"/>
                <a:gd name="connsiteX13" fmla="*/ 386140 w 459521"/>
                <a:gd name="connsiteY13" fmla="*/ 546417 h 640268"/>
                <a:gd name="connsiteX14" fmla="*/ 386140 w 459521"/>
                <a:gd name="connsiteY14" fmla="*/ 593918 h 640268"/>
                <a:gd name="connsiteX15" fmla="*/ 383244 w 459521"/>
                <a:gd name="connsiteY15" fmla="*/ 596307 h 640268"/>
                <a:gd name="connsiteX16" fmla="*/ 286970 w 459521"/>
                <a:gd name="connsiteY16" fmla="*/ 636819 h 640268"/>
                <a:gd name="connsiteX17" fmla="*/ 252756 w 459521"/>
                <a:gd name="connsiteY17" fmla="*/ 640268 h 640268"/>
                <a:gd name="connsiteX18" fmla="*/ 252756 w 459521"/>
                <a:gd name="connsiteY18" fmla="*/ 546417 h 640268"/>
                <a:gd name="connsiteX19" fmla="*/ 28291 w 459521"/>
                <a:gd name="connsiteY19" fmla="*/ 546417 h 640268"/>
                <a:gd name="connsiteX20" fmla="*/ 9451 w 459521"/>
                <a:gd name="connsiteY20" fmla="*/ 523584 h 640268"/>
                <a:gd name="connsiteX21" fmla="*/ 0 w 459521"/>
                <a:gd name="connsiteY21" fmla="*/ 506172 h 640268"/>
                <a:gd name="connsiteX22" fmla="*/ 0 w 459521"/>
                <a:gd name="connsiteY22" fmla="*/ 473112 h 640268"/>
                <a:gd name="connsiteX23" fmla="*/ 89532 w 459521"/>
                <a:gd name="connsiteY23" fmla="*/ 145797 h 640268"/>
                <a:gd name="connsiteX24" fmla="*/ 90755 w 459521"/>
                <a:gd name="connsiteY24" fmla="*/ 145134 h 640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9521" h="640268">
                  <a:moveTo>
                    <a:pt x="130454" y="0"/>
                  </a:moveTo>
                  <a:lnTo>
                    <a:pt x="265991" y="0"/>
                  </a:lnTo>
                  <a:lnTo>
                    <a:pt x="236036" y="107955"/>
                  </a:lnTo>
                  <a:lnTo>
                    <a:pt x="235009" y="107852"/>
                  </a:lnTo>
                  <a:lnTo>
                    <a:pt x="147781" y="422206"/>
                  </a:lnTo>
                  <a:lnTo>
                    <a:pt x="254792" y="422206"/>
                  </a:lnTo>
                  <a:lnTo>
                    <a:pt x="276174" y="205121"/>
                  </a:lnTo>
                  <a:lnTo>
                    <a:pt x="386140" y="205121"/>
                  </a:lnTo>
                  <a:lnTo>
                    <a:pt x="386140" y="422206"/>
                  </a:lnTo>
                  <a:lnTo>
                    <a:pt x="459521" y="422206"/>
                  </a:lnTo>
                  <a:lnTo>
                    <a:pt x="459521" y="517036"/>
                  </a:lnTo>
                  <a:lnTo>
                    <a:pt x="455967" y="523584"/>
                  </a:lnTo>
                  <a:lnTo>
                    <a:pt x="437127" y="546417"/>
                  </a:lnTo>
                  <a:lnTo>
                    <a:pt x="386140" y="546417"/>
                  </a:lnTo>
                  <a:lnTo>
                    <a:pt x="386140" y="593918"/>
                  </a:lnTo>
                  <a:lnTo>
                    <a:pt x="383244" y="596307"/>
                  </a:lnTo>
                  <a:cubicBezTo>
                    <a:pt x="354596" y="615661"/>
                    <a:pt x="322024" y="629646"/>
                    <a:pt x="286970" y="636819"/>
                  </a:cubicBezTo>
                  <a:lnTo>
                    <a:pt x="252756" y="640268"/>
                  </a:lnTo>
                  <a:lnTo>
                    <a:pt x="252756" y="546417"/>
                  </a:lnTo>
                  <a:lnTo>
                    <a:pt x="28291" y="546417"/>
                  </a:lnTo>
                  <a:lnTo>
                    <a:pt x="9451" y="523584"/>
                  </a:lnTo>
                  <a:lnTo>
                    <a:pt x="0" y="506172"/>
                  </a:lnTo>
                  <a:lnTo>
                    <a:pt x="0" y="473112"/>
                  </a:lnTo>
                  <a:lnTo>
                    <a:pt x="89532" y="145797"/>
                  </a:lnTo>
                  <a:lnTo>
                    <a:pt x="90755" y="145134"/>
                  </a:ln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 Black" panose="00000A00000000000000" pitchFamily="50" charset="0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8551933" y="4525297"/>
              <a:ext cx="354168" cy="412891"/>
            </a:xfrm>
            <a:custGeom>
              <a:avLst/>
              <a:gdLst/>
              <a:ahLst/>
              <a:cxnLst/>
              <a:rect l="l" t="t" r="r" b="b"/>
              <a:pathLst>
                <a:path w="354168" h="412891">
                  <a:moveTo>
                    <a:pt x="88256" y="0"/>
                  </a:moveTo>
                  <a:lnTo>
                    <a:pt x="139189" y="5134"/>
                  </a:lnTo>
                  <a:cubicBezTo>
                    <a:pt x="261877" y="30240"/>
                    <a:pt x="354168" y="138794"/>
                    <a:pt x="354168" y="268904"/>
                  </a:cubicBezTo>
                  <a:cubicBezTo>
                    <a:pt x="354168" y="306078"/>
                    <a:pt x="346634" y="341493"/>
                    <a:pt x="333010" y="373704"/>
                  </a:cubicBezTo>
                  <a:lnTo>
                    <a:pt x="311740" y="412891"/>
                  </a:lnTo>
                  <a:lnTo>
                    <a:pt x="311740" y="318061"/>
                  </a:lnTo>
                  <a:lnTo>
                    <a:pt x="238359" y="318061"/>
                  </a:lnTo>
                  <a:lnTo>
                    <a:pt x="238359" y="100976"/>
                  </a:lnTo>
                  <a:lnTo>
                    <a:pt x="128393" y="100976"/>
                  </a:lnTo>
                  <a:lnTo>
                    <a:pt x="107011" y="318061"/>
                  </a:lnTo>
                  <a:lnTo>
                    <a:pt x="0" y="318061"/>
                  </a:lnTo>
                  <a:lnTo>
                    <a:pt x="88256" y="0"/>
                  </a:lnTo>
                  <a:close/>
                </a:path>
              </a:pathLst>
            </a:custGeom>
            <a:solidFill>
              <a:srgbClr val="003F43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 Black" panose="00000A00000000000000" pitchFamily="50" charset="0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8367622" y="4566949"/>
              <a:ext cx="126063" cy="360375"/>
            </a:xfrm>
            <a:custGeom>
              <a:avLst/>
              <a:gdLst/>
              <a:ahLst/>
              <a:cxnLst/>
              <a:rect l="l" t="t" r="r" b="b"/>
              <a:pathLst>
                <a:path w="126063" h="360375">
                  <a:moveTo>
                    <a:pt x="126063" y="0"/>
                  </a:moveTo>
                  <a:lnTo>
                    <a:pt x="36531" y="327315"/>
                  </a:lnTo>
                  <a:lnTo>
                    <a:pt x="36531" y="360375"/>
                  </a:lnTo>
                  <a:lnTo>
                    <a:pt x="21158" y="332052"/>
                  </a:lnTo>
                  <a:cubicBezTo>
                    <a:pt x="7534" y="299841"/>
                    <a:pt x="0" y="264426"/>
                    <a:pt x="0" y="227252"/>
                  </a:cubicBezTo>
                  <a:cubicBezTo>
                    <a:pt x="0" y="134317"/>
                    <a:pt x="47087" y="52379"/>
                    <a:pt x="118705" y="3994"/>
                  </a:cubicBezTo>
                  <a:lnTo>
                    <a:pt x="126063" y="0"/>
                  </a:lnTo>
                  <a:close/>
                </a:path>
              </a:pathLst>
            </a:custGeom>
            <a:solidFill>
              <a:srgbClr val="003F43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 Black" panose="00000A00000000000000" pitchFamily="50" charset="0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432444" y="4967569"/>
              <a:ext cx="224465" cy="95872"/>
            </a:xfrm>
            <a:custGeom>
              <a:avLst/>
              <a:gdLst/>
              <a:ahLst/>
              <a:cxnLst/>
              <a:rect l="l" t="t" r="r" b="b"/>
              <a:pathLst>
                <a:path w="224465" h="95872">
                  <a:moveTo>
                    <a:pt x="0" y="0"/>
                  </a:moveTo>
                  <a:lnTo>
                    <a:pt x="224465" y="0"/>
                  </a:lnTo>
                  <a:lnTo>
                    <a:pt x="224465" y="93851"/>
                  </a:lnTo>
                  <a:lnTo>
                    <a:pt x="204418" y="95872"/>
                  </a:lnTo>
                  <a:cubicBezTo>
                    <a:pt x="130069" y="95872"/>
                    <a:pt x="62759" y="65736"/>
                    <a:pt x="14037" y="1701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3F43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 Black" panose="00000A00000000000000" pitchFamily="50" charset="0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8790293" y="4967569"/>
              <a:ext cx="50987" cy="47501"/>
            </a:xfrm>
            <a:custGeom>
              <a:avLst/>
              <a:gdLst/>
              <a:ahLst/>
              <a:cxnLst/>
              <a:rect l="l" t="t" r="r" b="b"/>
              <a:pathLst>
                <a:path w="50987" h="47501">
                  <a:moveTo>
                    <a:pt x="0" y="0"/>
                  </a:moveTo>
                  <a:lnTo>
                    <a:pt x="50987" y="0"/>
                  </a:lnTo>
                  <a:lnTo>
                    <a:pt x="36950" y="17013"/>
                  </a:lnTo>
                  <a:lnTo>
                    <a:pt x="0" y="47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 Black" panose="00000A00000000000000" pitchFamily="50" charset="0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85929" y="2850681"/>
            <a:ext cx="199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rgbClr val="2BB7B3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基本巡线任务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BB7B3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9478516" y="2850681"/>
            <a:ext cx="2561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B7B3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</a:rPr>
              <a:t>十字路口检测以及黑白色块停止标志检测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BB7B3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6685929" y="4327568"/>
            <a:ext cx="199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B7B3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数字识别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BB7B3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9478516" y="4327568"/>
            <a:ext cx="2484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B7B3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外设控制：舵机，串口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2BB7B3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B7B3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</a:rPr>
              <a:t>板间通信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BB7B3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</a:endParaRPr>
          </a:p>
        </p:txBody>
      </p:sp>
      <p:pic>
        <p:nvPicPr>
          <p:cNvPr id="2" name="图形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8027" y="1398302"/>
            <a:ext cx="5132431" cy="4091611"/>
          </a:xfrm>
          <a:prstGeom prst="rect">
            <a:avLst/>
          </a:prstGeom>
        </p:spPr>
      </p:pic>
      <p:pic>
        <p:nvPicPr>
          <p:cNvPr id="32" name="图形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3495" y="546414"/>
            <a:ext cx="5004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300" normalizeH="0" baseline="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基本巡线功能</a:t>
            </a:r>
            <a:r>
              <a:rPr kumimoji="0" lang="en-US" altLang="zh-CN" sz="1600" b="0" i="0" u="none" strike="noStrike" kern="1200" cap="none" spc="60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" panose="00000800000000000000" pitchFamily="50" charset="0"/>
                <a:ea typeface="思源黑体 CN Bold" panose="020B0800000000000000" pitchFamily="34" charset="-122"/>
                <a:cs typeface="+mn-cs"/>
              </a:rPr>
              <a:t> TITLE HERE</a:t>
            </a:r>
            <a:endParaRPr kumimoji="0" lang="zh-CN" altLang="en-US" sz="1600" b="0" i="0" u="none" strike="noStrike" kern="1200" cap="none" spc="60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krobat" panose="00000800000000000000" pitchFamily="50" charset="0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0" name="任意多边形: 形状 9"/>
          <p:cNvSpPr/>
          <p:nvPr/>
        </p:nvSpPr>
        <p:spPr>
          <a:xfrm>
            <a:off x="0" y="5894886"/>
            <a:ext cx="12192000" cy="963114"/>
          </a:xfrm>
          <a:custGeom>
            <a:avLst/>
            <a:gdLst>
              <a:gd name="connsiteX0" fmla="*/ 3113974 w 12192000"/>
              <a:gd name="connsiteY0" fmla="*/ 1134 h 963114"/>
              <a:gd name="connsiteX1" fmla="*/ 6842760 w 12192000"/>
              <a:gd name="connsiteY1" fmla="*/ 458697 h 963114"/>
              <a:gd name="connsiteX2" fmla="*/ 10683240 w 12192000"/>
              <a:gd name="connsiteY2" fmla="*/ 260577 h 963114"/>
              <a:gd name="connsiteX3" fmla="*/ 11894954 w 12192000"/>
              <a:gd name="connsiteY3" fmla="*/ 353848 h 963114"/>
              <a:gd name="connsiteX4" fmla="*/ 12192000 w 12192000"/>
              <a:gd name="connsiteY4" fmla="*/ 393981 h 963114"/>
              <a:gd name="connsiteX5" fmla="*/ 12192000 w 12192000"/>
              <a:gd name="connsiteY5" fmla="*/ 963114 h 963114"/>
              <a:gd name="connsiteX6" fmla="*/ 0 w 12192000"/>
              <a:gd name="connsiteY6" fmla="*/ 963114 h 963114"/>
              <a:gd name="connsiteX7" fmla="*/ 0 w 12192000"/>
              <a:gd name="connsiteY7" fmla="*/ 384727 h 963114"/>
              <a:gd name="connsiteX8" fmla="*/ 87764 w 12192000"/>
              <a:gd name="connsiteY8" fmla="*/ 366721 h 963114"/>
              <a:gd name="connsiteX9" fmla="*/ 2865120 w 12192000"/>
              <a:gd name="connsiteY9" fmla="*/ 1497 h 963114"/>
              <a:gd name="connsiteX10" fmla="*/ 3113974 w 12192000"/>
              <a:gd name="connsiteY10" fmla="*/ 1134 h 96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63114">
                <a:moveTo>
                  <a:pt x="3113974" y="1134"/>
                </a:moveTo>
                <a:cubicBezTo>
                  <a:pt x="4359414" y="25012"/>
                  <a:pt x="5621179" y="418216"/>
                  <a:pt x="6842760" y="458697"/>
                </a:cubicBezTo>
                <a:cubicBezTo>
                  <a:pt x="8145780" y="501877"/>
                  <a:pt x="9591040" y="235177"/>
                  <a:pt x="10683240" y="260577"/>
                </a:cubicBezTo>
                <a:cubicBezTo>
                  <a:pt x="11092815" y="270102"/>
                  <a:pt x="11509177" y="306416"/>
                  <a:pt x="11894954" y="353848"/>
                </a:cubicBezTo>
                <a:lnTo>
                  <a:pt x="12192000" y="393981"/>
                </a:lnTo>
                <a:lnTo>
                  <a:pt x="12192000" y="963114"/>
                </a:lnTo>
                <a:lnTo>
                  <a:pt x="0" y="963114"/>
                </a:lnTo>
                <a:lnTo>
                  <a:pt x="0" y="384727"/>
                </a:lnTo>
                <a:lnTo>
                  <a:pt x="87764" y="366721"/>
                </a:lnTo>
                <a:cubicBezTo>
                  <a:pt x="948809" y="194378"/>
                  <a:pt x="2036445" y="20547"/>
                  <a:pt x="2865120" y="1497"/>
                </a:cubicBezTo>
                <a:cubicBezTo>
                  <a:pt x="2947988" y="-408"/>
                  <a:pt x="3030945" y="-458"/>
                  <a:pt x="3113974" y="113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75835" y="2182866"/>
            <a:ext cx="104759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通过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OpenMV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内置的</a:t>
            </a:r>
            <a:r>
              <a:rPr lang="en-US" altLang="zh-CN" sz="1800" b="1" kern="100" dirty="0" err="1">
                <a:solidFill>
                  <a:srgbClr val="4D4D4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等线" panose="02010600030101010101" charset="-122"/>
                <a:cs typeface="Times New Roman" panose="02020603050405020304" pitchFamily="18" charset="0"/>
              </a:rPr>
              <a:t>image.get_regression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等线" panose="02010600030101010101" charset="-122"/>
                <a:cs typeface="Times New Roman" panose="02020603050405020304" pitchFamily="18" charset="0"/>
              </a:rPr>
              <a:t>(thresholds, invert=False, </a:t>
            </a:r>
            <a:r>
              <a:rPr lang="en-US" altLang="zh-CN" sz="1800" kern="100" dirty="0" err="1">
                <a:solidFill>
                  <a:srgbClr val="4D4D4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等线" panose="02010600030101010101" charset="-122"/>
                <a:cs typeface="Times New Roman" panose="02020603050405020304" pitchFamily="18" charset="0"/>
              </a:rPr>
              <a:t>roi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等线" panose="02010600030101010101" charset="-122"/>
                <a:cs typeface="Times New Roman" panose="02020603050405020304" pitchFamily="18" charset="0"/>
              </a:rPr>
              <a:t>, </a:t>
            </a:r>
            <a:r>
              <a:rPr lang="en-US" altLang="zh-CN" sz="1800" kern="100" dirty="0" err="1">
                <a:solidFill>
                  <a:srgbClr val="4D4D4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等线" panose="02010600030101010101" charset="-122"/>
                <a:cs typeface="Times New Roman" panose="02020603050405020304" pitchFamily="18" charset="0"/>
              </a:rPr>
              <a:t>x_stride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等线" panose="02010600030101010101" charset="-122"/>
                <a:cs typeface="Times New Roman" panose="02020603050405020304" pitchFamily="18" charset="0"/>
              </a:rPr>
              <a:t>=2, </a:t>
            </a:r>
            <a:r>
              <a:rPr lang="en-US" altLang="zh-CN" sz="1800" kern="100" dirty="0" err="1">
                <a:solidFill>
                  <a:srgbClr val="4D4D4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等线" panose="02010600030101010101" charset="-122"/>
                <a:cs typeface="Times New Roman" panose="02020603050405020304" pitchFamily="18" charset="0"/>
              </a:rPr>
              <a:t>y_stride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等线" panose="02010600030101010101" charset="-122"/>
                <a:cs typeface="Times New Roman" panose="02020603050405020304" pitchFamily="18" charset="0"/>
              </a:rPr>
              <a:t>=1, </a:t>
            </a:r>
            <a:r>
              <a:rPr lang="en-US" altLang="zh-CN" sz="1800" kern="100" dirty="0" err="1">
                <a:solidFill>
                  <a:srgbClr val="4D4D4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等线" panose="02010600030101010101" charset="-122"/>
                <a:cs typeface="Times New Roman" panose="02020603050405020304" pitchFamily="18" charset="0"/>
              </a:rPr>
              <a:t>area_threshold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等线" panose="02010600030101010101" charset="-122"/>
                <a:cs typeface="Times New Roman" panose="02020603050405020304" pitchFamily="18" charset="0"/>
              </a:rPr>
              <a:t>=10, </a:t>
            </a:r>
            <a:r>
              <a:rPr lang="en-US" altLang="zh-CN" sz="1800" kern="100" dirty="0" err="1">
                <a:solidFill>
                  <a:srgbClr val="4D4D4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等线" panose="02010600030101010101" charset="-122"/>
                <a:cs typeface="Times New Roman" panose="02020603050405020304" pitchFamily="18" charset="0"/>
              </a:rPr>
              <a:t>pixels_threshold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等线" panose="02010600030101010101" charset="-122"/>
                <a:cs typeface="Times New Roman" panose="02020603050405020304" pitchFamily="18" charset="0"/>
              </a:rPr>
              <a:t>=10, robust=False)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实现，该函数的基本原理是对图像所有阈值像素进行线性回归计算，这一计算通过最小二乘法进行，通常速度较快。若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robust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为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True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，则使用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Theil-</a:t>
            </a:r>
            <a:r>
              <a:rPr lang="en-US" altLang="zh-CN" sz="1800" kern="100" dirty="0" err="1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sen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线性回归算法，它计算图像中所有阈值像素的斜率中位数，鲁棒性更好，但是算法时间复杂度高所以不予采用。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Thresholds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是元组列表，定义了想要进行计算的颜色阈值。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Invert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是翻转阈值操作。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Roi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是感兴趣区域的矩形元组（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x, y, w, h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），操作范围仅限于</a:t>
            </a:r>
            <a:r>
              <a:rPr lang="en-US" altLang="zh-CN" sz="1800" kern="100" dirty="0" err="1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roi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区域内的像素。</a:t>
            </a:r>
            <a:r>
              <a:rPr lang="en-US" altLang="zh-CN" sz="1800" kern="100" dirty="0" err="1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x_stride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 err="1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y_stride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是调用函数跳过的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x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y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像素数，</a:t>
            </a:r>
            <a:r>
              <a:rPr lang="en-US" altLang="zh-CN" sz="1800" kern="100" dirty="0" err="1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area_threshold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边界框区域，</a:t>
            </a:r>
            <a:r>
              <a:rPr lang="en-US" altLang="zh-CN" sz="1800" kern="100" dirty="0" err="1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pixels_threshold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像素数阈值。</a:t>
            </a:r>
            <a:endParaRPr lang="zh-CN" altLang="zh-CN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pic>
        <p:nvPicPr>
          <p:cNvPr id="15" name="图形 14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495" y="5791709"/>
            <a:ext cx="1153281" cy="786328"/>
          </a:xfrm>
          <a:prstGeom prst="rect">
            <a:avLst/>
          </a:prstGeom>
        </p:spPr>
      </p:pic>
      <p:pic>
        <p:nvPicPr>
          <p:cNvPr id="22" name="图形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525401" y="4214191"/>
            <a:ext cx="2150660" cy="236384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3495" y="546414"/>
            <a:ext cx="5004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300" normalizeH="0" baseline="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基本巡线功能</a:t>
            </a:r>
            <a:r>
              <a:rPr kumimoji="0" lang="en-US" altLang="zh-CN" sz="1600" b="0" i="0" u="none" strike="noStrike" kern="1200" cap="none" spc="60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" panose="00000800000000000000" pitchFamily="50" charset="0"/>
                <a:ea typeface="思源黑体 CN Bold" panose="020B0800000000000000" pitchFamily="34" charset="-122"/>
                <a:cs typeface="+mn-cs"/>
              </a:rPr>
              <a:t> TITLE HERE</a:t>
            </a:r>
            <a:endParaRPr kumimoji="0" lang="zh-CN" altLang="en-US" sz="1600" b="0" i="0" u="none" strike="noStrike" kern="1200" cap="none" spc="60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krobat" panose="00000800000000000000" pitchFamily="50" charset="0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0" name="任意多边形: 形状 9"/>
          <p:cNvSpPr/>
          <p:nvPr/>
        </p:nvSpPr>
        <p:spPr>
          <a:xfrm>
            <a:off x="0" y="5894886"/>
            <a:ext cx="12192000" cy="963114"/>
          </a:xfrm>
          <a:custGeom>
            <a:avLst/>
            <a:gdLst>
              <a:gd name="connsiteX0" fmla="*/ 3113974 w 12192000"/>
              <a:gd name="connsiteY0" fmla="*/ 1134 h 963114"/>
              <a:gd name="connsiteX1" fmla="*/ 6842760 w 12192000"/>
              <a:gd name="connsiteY1" fmla="*/ 458697 h 963114"/>
              <a:gd name="connsiteX2" fmla="*/ 10683240 w 12192000"/>
              <a:gd name="connsiteY2" fmla="*/ 260577 h 963114"/>
              <a:gd name="connsiteX3" fmla="*/ 11894954 w 12192000"/>
              <a:gd name="connsiteY3" fmla="*/ 353848 h 963114"/>
              <a:gd name="connsiteX4" fmla="*/ 12192000 w 12192000"/>
              <a:gd name="connsiteY4" fmla="*/ 393981 h 963114"/>
              <a:gd name="connsiteX5" fmla="*/ 12192000 w 12192000"/>
              <a:gd name="connsiteY5" fmla="*/ 963114 h 963114"/>
              <a:gd name="connsiteX6" fmla="*/ 0 w 12192000"/>
              <a:gd name="connsiteY6" fmla="*/ 963114 h 963114"/>
              <a:gd name="connsiteX7" fmla="*/ 0 w 12192000"/>
              <a:gd name="connsiteY7" fmla="*/ 384727 h 963114"/>
              <a:gd name="connsiteX8" fmla="*/ 87764 w 12192000"/>
              <a:gd name="connsiteY8" fmla="*/ 366721 h 963114"/>
              <a:gd name="connsiteX9" fmla="*/ 2865120 w 12192000"/>
              <a:gd name="connsiteY9" fmla="*/ 1497 h 963114"/>
              <a:gd name="connsiteX10" fmla="*/ 3113974 w 12192000"/>
              <a:gd name="connsiteY10" fmla="*/ 1134 h 96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63114">
                <a:moveTo>
                  <a:pt x="3113974" y="1134"/>
                </a:moveTo>
                <a:cubicBezTo>
                  <a:pt x="4359414" y="25012"/>
                  <a:pt x="5621179" y="418216"/>
                  <a:pt x="6842760" y="458697"/>
                </a:cubicBezTo>
                <a:cubicBezTo>
                  <a:pt x="8145780" y="501877"/>
                  <a:pt x="9591040" y="235177"/>
                  <a:pt x="10683240" y="260577"/>
                </a:cubicBezTo>
                <a:cubicBezTo>
                  <a:pt x="11092815" y="270102"/>
                  <a:pt x="11509177" y="306416"/>
                  <a:pt x="11894954" y="353848"/>
                </a:cubicBezTo>
                <a:lnTo>
                  <a:pt x="12192000" y="393981"/>
                </a:lnTo>
                <a:lnTo>
                  <a:pt x="12192000" y="963114"/>
                </a:lnTo>
                <a:lnTo>
                  <a:pt x="0" y="963114"/>
                </a:lnTo>
                <a:lnTo>
                  <a:pt x="0" y="384727"/>
                </a:lnTo>
                <a:lnTo>
                  <a:pt x="87764" y="366721"/>
                </a:lnTo>
                <a:cubicBezTo>
                  <a:pt x="948809" y="194378"/>
                  <a:pt x="2036445" y="20547"/>
                  <a:pt x="2865120" y="1497"/>
                </a:cubicBezTo>
                <a:cubicBezTo>
                  <a:pt x="2947988" y="-408"/>
                  <a:pt x="3030945" y="-458"/>
                  <a:pt x="3113974" y="113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5" name="图形 14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495" y="5791709"/>
            <a:ext cx="1153281" cy="786328"/>
          </a:xfrm>
          <a:prstGeom prst="rect">
            <a:avLst/>
          </a:prstGeom>
        </p:spPr>
      </p:pic>
      <p:pic>
        <p:nvPicPr>
          <p:cNvPr id="22" name="图形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525401" y="4214191"/>
            <a:ext cx="2150660" cy="236384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52474" y="1694142"/>
            <a:ext cx="11058525" cy="3699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</a:t>
            </a:r>
            <a:r>
              <a:rPr lang="en-US" altLang="zh-CN" sz="1800" kern="0" dirty="0">
                <a:solidFill>
                  <a:srgbClr val="C586C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if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(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forkflag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==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): 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#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巡线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</a:t>
            </a:r>
            <a:r>
              <a:rPr lang="en-US" altLang="zh-CN" sz="1800" kern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line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= 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img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.get_regression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([(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100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100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 </a:t>
            </a:r>
            <a:r>
              <a:rPr lang="en-US" altLang="zh-CN" sz="1800" kern="0" dirty="0">
                <a:solidFill>
                  <a:srgbClr val="C586C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if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0" dirty="0">
                <a:solidFill>
                  <a:srgbClr val="4FC1FF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BINARY_VISIBLE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0" dirty="0">
                <a:solidFill>
                  <a:srgbClr val="C586C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else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0" dirty="0">
                <a:solidFill>
                  <a:srgbClr val="4FC1FF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THRESHOLD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],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roi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linetrack_roi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</a:t>
            </a:r>
            <a:r>
              <a:rPr lang="en-US" altLang="zh-CN" sz="1800" kern="0" dirty="0">
                <a:solidFill>
                  <a:srgbClr val="C586C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if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(line)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    </a:t>
            </a:r>
            <a:r>
              <a:rPr lang="en-US" altLang="zh-CN" sz="1800" kern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speed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"40"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    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uart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.write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kern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speed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 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#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后轮速度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    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rho_err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= (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0.2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*(</a:t>
            </a:r>
            <a:r>
              <a:rPr lang="en-US" altLang="zh-CN" sz="1800" kern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line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.x1()-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img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.width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()/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)+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0.8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*(</a:t>
            </a:r>
            <a:r>
              <a:rPr lang="en-US" altLang="zh-CN" sz="1800" kern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line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.x2()-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img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.width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()/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))/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#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拟合直线中心横坐标点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    </a:t>
            </a:r>
            <a:r>
              <a:rPr lang="en-US" altLang="zh-CN" sz="1800" kern="0" dirty="0">
                <a:solidFill>
                  <a:srgbClr val="C586C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if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line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.theta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()&gt;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90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        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theta_err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= 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line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.theta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()-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180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    </a:t>
            </a:r>
            <a:r>
              <a:rPr lang="en-US" altLang="zh-CN" sz="1800" kern="0" dirty="0">
                <a:solidFill>
                  <a:srgbClr val="C586C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else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        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theta_err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= 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line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.theta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()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    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img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.draw_line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line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.line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(), </a:t>
            </a:r>
            <a:r>
              <a:rPr lang="en-US" altLang="zh-CN" sz="1800" kern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color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= 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127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    </a:t>
            </a:r>
            <a:r>
              <a:rPr lang="en-US" altLang="zh-CN" sz="1800" kern="0" dirty="0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print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"</a:t>
            </a:r>
            <a:r>
              <a:rPr lang="en-US" altLang="zh-CN" sz="1800" kern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rho_err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%f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theta_err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%f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"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%(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rho_err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theta_err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))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    </a:t>
            </a:r>
            <a:r>
              <a:rPr lang="en-US" altLang="zh-CN" sz="1800" kern="0" dirty="0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print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rho_err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    </a:t>
            </a:r>
            <a:r>
              <a:rPr lang="en-US" altLang="zh-CN" sz="1800" kern="0" dirty="0">
                <a:solidFill>
                  <a:srgbClr val="C586C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if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0" dirty="0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abs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theta_err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)&gt;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15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or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0" dirty="0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abs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rho_err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)&gt;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20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: 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#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设置</a:t>
            </a:r>
            <a:r>
              <a:rPr lang="en-US" altLang="zh-CN" sz="1800" kern="0" dirty="0" err="1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pid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阈值防止抖动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        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rho_output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= 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rho_pid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  <a:r>
              <a:rPr lang="en-US" altLang="zh-CN" sz="1800" kern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get_pid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kern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rho_err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        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theta_output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= 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theta_pid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  <a:r>
              <a:rPr lang="en-US" altLang="zh-CN" sz="1800" kern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get_pid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kern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theta_err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        </a:t>
            </a:r>
            <a:r>
              <a:rPr lang="en-US" altLang="zh-CN" sz="1800" kern="0" dirty="0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print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"</a:t>
            </a:r>
            <a:r>
              <a:rPr lang="en-US" altLang="zh-CN" sz="1800" kern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rho_output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%f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theta_output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%f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"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%(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rho_output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theta_output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))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        </a:t>
            </a:r>
            <a:r>
              <a:rPr lang="en-US" altLang="zh-CN" sz="1800" kern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output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= 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rho_output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+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theta_output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3495" y="546414"/>
            <a:ext cx="5004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300" normalizeH="0" baseline="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基本巡线功能</a:t>
            </a:r>
            <a:r>
              <a:rPr kumimoji="0" lang="en-US" altLang="zh-CN" sz="1600" b="0" i="0" u="none" strike="noStrike" kern="1200" cap="none" spc="60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" panose="00000800000000000000" pitchFamily="50" charset="0"/>
                <a:ea typeface="思源黑体 CN Bold" panose="020B0800000000000000" pitchFamily="34" charset="-122"/>
                <a:cs typeface="+mn-cs"/>
              </a:rPr>
              <a:t> TITLE HERE</a:t>
            </a:r>
            <a:endParaRPr kumimoji="0" lang="zh-CN" altLang="en-US" sz="1600" b="0" i="0" u="none" strike="noStrike" kern="1200" cap="none" spc="60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krobat" panose="00000800000000000000" pitchFamily="50" charset="0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0" name="任意多边形: 形状 9"/>
          <p:cNvSpPr/>
          <p:nvPr/>
        </p:nvSpPr>
        <p:spPr>
          <a:xfrm>
            <a:off x="0" y="5894886"/>
            <a:ext cx="12192000" cy="963114"/>
          </a:xfrm>
          <a:custGeom>
            <a:avLst/>
            <a:gdLst>
              <a:gd name="connsiteX0" fmla="*/ 3113974 w 12192000"/>
              <a:gd name="connsiteY0" fmla="*/ 1134 h 963114"/>
              <a:gd name="connsiteX1" fmla="*/ 6842760 w 12192000"/>
              <a:gd name="connsiteY1" fmla="*/ 458697 h 963114"/>
              <a:gd name="connsiteX2" fmla="*/ 10683240 w 12192000"/>
              <a:gd name="connsiteY2" fmla="*/ 260577 h 963114"/>
              <a:gd name="connsiteX3" fmla="*/ 11894954 w 12192000"/>
              <a:gd name="connsiteY3" fmla="*/ 353848 h 963114"/>
              <a:gd name="connsiteX4" fmla="*/ 12192000 w 12192000"/>
              <a:gd name="connsiteY4" fmla="*/ 393981 h 963114"/>
              <a:gd name="connsiteX5" fmla="*/ 12192000 w 12192000"/>
              <a:gd name="connsiteY5" fmla="*/ 963114 h 963114"/>
              <a:gd name="connsiteX6" fmla="*/ 0 w 12192000"/>
              <a:gd name="connsiteY6" fmla="*/ 963114 h 963114"/>
              <a:gd name="connsiteX7" fmla="*/ 0 w 12192000"/>
              <a:gd name="connsiteY7" fmla="*/ 384727 h 963114"/>
              <a:gd name="connsiteX8" fmla="*/ 87764 w 12192000"/>
              <a:gd name="connsiteY8" fmla="*/ 366721 h 963114"/>
              <a:gd name="connsiteX9" fmla="*/ 2865120 w 12192000"/>
              <a:gd name="connsiteY9" fmla="*/ 1497 h 963114"/>
              <a:gd name="connsiteX10" fmla="*/ 3113974 w 12192000"/>
              <a:gd name="connsiteY10" fmla="*/ 1134 h 96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63114">
                <a:moveTo>
                  <a:pt x="3113974" y="1134"/>
                </a:moveTo>
                <a:cubicBezTo>
                  <a:pt x="4359414" y="25012"/>
                  <a:pt x="5621179" y="418216"/>
                  <a:pt x="6842760" y="458697"/>
                </a:cubicBezTo>
                <a:cubicBezTo>
                  <a:pt x="8145780" y="501877"/>
                  <a:pt x="9591040" y="235177"/>
                  <a:pt x="10683240" y="260577"/>
                </a:cubicBezTo>
                <a:cubicBezTo>
                  <a:pt x="11092815" y="270102"/>
                  <a:pt x="11509177" y="306416"/>
                  <a:pt x="11894954" y="353848"/>
                </a:cubicBezTo>
                <a:lnTo>
                  <a:pt x="12192000" y="393981"/>
                </a:lnTo>
                <a:lnTo>
                  <a:pt x="12192000" y="963114"/>
                </a:lnTo>
                <a:lnTo>
                  <a:pt x="0" y="963114"/>
                </a:lnTo>
                <a:lnTo>
                  <a:pt x="0" y="384727"/>
                </a:lnTo>
                <a:lnTo>
                  <a:pt x="87764" y="366721"/>
                </a:lnTo>
                <a:cubicBezTo>
                  <a:pt x="948809" y="194378"/>
                  <a:pt x="2036445" y="20547"/>
                  <a:pt x="2865120" y="1497"/>
                </a:cubicBezTo>
                <a:cubicBezTo>
                  <a:pt x="2947988" y="-408"/>
                  <a:pt x="3030945" y="-458"/>
                  <a:pt x="3113974" y="113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5" name="图形 14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495" y="5791709"/>
            <a:ext cx="1153281" cy="786328"/>
          </a:xfrm>
          <a:prstGeom prst="rect">
            <a:avLst/>
          </a:prstGeom>
        </p:spPr>
      </p:pic>
      <p:pic>
        <p:nvPicPr>
          <p:cNvPr id="22" name="图形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525401" y="4214191"/>
            <a:ext cx="2150660" cy="236384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015943" y="2448715"/>
            <a:ext cx="8239125" cy="2263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        </a:t>
            </a:r>
            <a:r>
              <a:rPr lang="en-US" altLang="zh-CN" sz="1800" kern="0" dirty="0">
                <a:solidFill>
                  <a:srgbClr val="C586C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if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output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&lt;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            </a:t>
            </a:r>
            <a:r>
              <a:rPr lang="en-US" altLang="zh-CN" sz="1800" kern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output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sz="1800" kern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output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*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        </a:t>
            </a:r>
            <a:r>
              <a:rPr lang="en-US" altLang="zh-CN" sz="1800" kern="0" dirty="0" err="1">
                <a:solidFill>
                  <a:srgbClr val="C586C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elif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output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&gt;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            </a:t>
            </a:r>
            <a:r>
              <a:rPr lang="en-US" altLang="zh-CN" sz="1800" kern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output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sz="1800" kern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output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*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0.6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        </a:t>
            </a:r>
            <a:r>
              <a:rPr lang="en-US" altLang="zh-CN" sz="1800" kern="0" dirty="0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print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kern="0" dirty="0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abs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lastoutput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lang="en-US" altLang="zh-CN" sz="1800" kern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output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),</a:t>
            </a:r>
            <a:r>
              <a:rPr lang="en-US" altLang="zh-CN" sz="1800" kern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output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        </a:t>
            </a:r>
            <a:r>
              <a:rPr lang="en-US" altLang="zh-CN" sz="1800" kern="0" dirty="0">
                <a:solidFill>
                  <a:srgbClr val="C586C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if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0" dirty="0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abs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lastoutput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lang="en-US" altLang="zh-CN" sz="1800" kern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output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)&lt;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            </a:t>
            </a:r>
            <a:r>
              <a:rPr lang="en-US" altLang="zh-CN" sz="1800" kern="0" dirty="0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rotate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(-</a:t>
            </a:r>
            <a:r>
              <a:rPr lang="en-US" altLang="zh-CN" sz="1800" kern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output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        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lastoutput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sz="1800" kern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output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#            else: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#                straight()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#        else: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#            straight()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3495" y="546414"/>
            <a:ext cx="5004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300" normalizeH="0" baseline="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基本巡线功能</a:t>
            </a:r>
            <a:r>
              <a:rPr kumimoji="0" lang="en-US" altLang="zh-CN" sz="1600" b="0" i="0" u="none" strike="noStrike" kern="1200" cap="none" spc="60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" panose="00000800000000000000" pitchFamily="50" charset="0"/>
                <a:ea typeface="思源黑体 CN Bold" panose="020B0800000000000000" pitchFamily="34" charset="-122"/>
                <a:cs typeface="+mn-cs"/>
              </a:rPr>
              <a:t> TITLE HERE</a:t>
            </a:r>
            <a:endParaRPr kumimoji="0" lang="zh-CN" altLang="en-US" sz="1600" b="0" i="0" u="none" strike="noStrike" kern="1200" cap="none" spc="60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krobat" panose="00000800000000000000" pitchFamily="50" charset="0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0" name="任意多边形: 形状 9"/>
          <p:cNvSpPr/>
          <p:nvPr/>
        </p:nvSpPr>
        <p:spPr>
          <a:xfrm>
            <a:off x="0" y="5894886"/>
            <a:ext cx="12192000" cy="963114"/>
          </a:xfrm>
          <a:custGeom>
            <a:avLst/>
            <a:gdLst>
              <a:gd name="connsiteX0" fmla="*/ 3113974 w 12192000"/>
              <a:gd name="connsiteY0" fmla="*/ 1134 h 963114"/>
              <a:gd name="connsiteX1" fmla="*/ 6842760 w 12192000"/>
              <a:gd name="connsiteY1" fmla="*/ 458697 h 963114"/>
              <a:gd name="connsiteX2" fmla="*/ 10683240 w 12192000"/>
              <a:gd name="connsiteY2" fmla="*/ 260577 h 963114"/>
              <a:gd name="connsiteX3" fmla="*/ 11894954 w 12192000"/>
              <a:gd name="connsiteY3" fmla="*/ 353848 h 963114"/>
              <a:gd name="connsiteX4" fmla="*/ 12192000 w 12192000"/>
              <a:gd name="connsiteY4" fmla="*/ 393981 h 963114"/>
              <a:gd name="connsiteX5" fmla="*/ 12192000 w 12192000"/>
              <a:gd name="connsiteY5" fmla="*/ 963114 h 963114"/>
              <a:gd name="connsiteX6" fmla="*/ 0 w 12192000"/>
              <a:gd name="connsiteY6" fmla="*/ 963114 h 963114"/>
              <a:gd name="connsiteX7" fmla="*/ 0 w 12192000"/>
              <a:gd name="connsiteY7" fmla="*/ 384727 h 963114"/>
              <a:gd name="connsiteX8" fmla="*/ 87764 w 12192000"/>
              <a:gd name="connsiteY8" fmla="*/ 366721 h 963114"/>
              <a:gd name="connsiteX9" fmla="*/ 2865120 w 12192000"/>
              <a:gd name="connsiteY9" fmla="*/ 1497 h 963114"/>
              <a:gd name="connsiteX10" fmla="*/ 3113974 w 12192000"/>
              <a:gd name="connsiteY10" fmla="*/ 1134 h 96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63114">
                <a:moveTo>
                  <a:pt x="3113974" y="1134"/>
                </a:moveTo>
                <a:cubicBezTo>
                  <a:pt x="4359414" y="25012"/>
                  <a:pt x="5621179" y="418216"/>
                  <a:pt x="6842760" y="458697"/>
                </a:cubicBezTo>
                <a:cubicBezTo>
                  <a:pt x="8145780" y="501877"/>
                  <a:pt x="9591040" y="235177"/>
                  <a:pt x="10683240" y="260577"/>
                </a:cubicBezTo>
                <a:cubicBezTo>
                  <a:pt x="11092815" y="270102"/>
                  <a:pt x="11509177" y="306416"/>
                  <a:pt x="11894954" y="353848"/>
                </a:cubicBezTo>
                <a:lnTo>
                  <a:pt x="12192000" y="393981"/>
                </a:lnTo>
                <a:lnTo>
                  <a:pt x="12192000" y="963114"/>
                </a:lnTo>
                <a:lnTo>
                  <a:pt x="0" y="963114"/>
                </a:lnTo>
                <a:lnTo>
                  <a:pt x="0" y="384727"/>
                </a:lnTo>
                <a:lnTo>
                  <a:pt x="87764" y="366721"/>
                </a:lnTo>
                <a:cubicBezTo>
                  <a:pt x="948809" y="194378"/>
                  <a:pt x="2036445" y="20547"/>
                  <a:pt x="2865120" y="1497"/>
                </a:cubicBezTo>
                <a:cubicBezTo>
                  <a:pt x="2947988" y="-408"/>
                  <a:pt x="3030945" y="-458"/>
                  <a:pt x="3113974" y="113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5" name="图形 14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495" y="5791709"/>
            <a:ext cx="1153281" cy="786328"/>
          </a:xfrm>
          <a:prstGeom prst="rect">
            <a:avLst/>
          </a:prstGeom>
        </p:spPr>
      </p:pic>
      <p:pic>
        <p:nvPicPr>
          <p:cNvPr id="22" name="图形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525401" y="4214191"/>
            <a:ext cx="2150660" cy="236384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30"/>
          <a:stretch>
            <a:fillRect/>
          </a:stretch>
        </p:blipFill>
        <p:spPr bwMode="auto">
          <a:xfrm>
            <a:off x="555011" y="1622422"/>
            <a:ext cx="5089931" cy="456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28"/>
          <a:stretch>
            <a:fillRect/>
          </a:stretch>
        </p:blipFill>
        <p:spPr bwMode="auto">
          <a:xfrm>
            <a:off x="6329044" y="1786086"/>
            <a:ext cx="4802413" cy="4296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3495" y="546414"/>
            <a:ext cx="5004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300" normalizeH="0" baseline="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基本巡线功能</a:t>
            </a:r>
            <a:r>
              <a:rPr kumimoji="0" lang="en-US" altLang="zh-CN" sz="1600" b="0" i="0" u="none" strike="noStrike" kern="1200" cap="none" spc="60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" panose="00000800000000000000" pitchFamily="50" charset="0"/>
                <a:ea typeface="思源黑体 CN Bold" panose="020B0800000000000000" pitchFamily="34" charset="-122"/>
                <a:cs typeface="+mn-cs"/>
              </a:rPr>
              <a:t> TITLE HERE</a:t>
            </a:r>
            <a:endParaRPr kumimoji="0" lang="zh-CN" altLang="en-US" sz="1600" b="0" i="0" u="none" strike="noStrike" kern="1200" cap="none" spc="60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krobat" panose="00000800000000000000" pitchFamily="50" charset="0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0" name="任意多边形: 形状 9"/>
          <p:cNvSpPr/>
          <p:nvPr/>
        </p:nvSpPr>
        <p:spPr>
          <a:xfrm>
            <a:off x="0" y="5894886"/>
            <a:ext cx="12192000" cy="963114"/>
          </a:xfrm>
          <a:custGeom>
            <a:avLst/>
            <a:gdLst>
              <a:gd name="connsiteX0" fmla="*/ 3113974 w 12192000"/>
              <a:gd name="connsiteY0" fmla="*/ 1134 h 963114"/>
              <a:gd name="connsiteX1" fmla="*/ 6842760 w 12192000"/>
              <a:gd name="connsiteY1" fmla="*/ 458697 h 963114"/>
              <a:gd name="connsiteX2" fmla="*/ 10683240 w 12192000"/>
              <a:gd name="connsiteY2" fmla="*/ 260577 h 963114"/>
              <a:gd name="connsiteX3" fmla="*/ 11894954 w 12192000"/>
              <a:gd name="connsiteY3" fmla="*/ 353848 h 963114"/>
              <a:gd name="connsiteX4" fmla="*/ 12192000 w 12192000"/>
              <a:gd name="connsiteY4" fmla="*/ 393981 h 963114"/>
              <a:gd name="connsiteX5" fmla="*/ 12192000 w 12192000"/>
              <a:gd name="connsiteY5" fmla="*/ 963114 h 963114"/>
              <a:gd name="connsiteX6" fmla="*/ 0 w 12192000"/>
              <a:gd name="connsiteY6" fmla="*/ 963114 h 963114"/>
              <a:gd name="connsiteX7" fmla="*/ 0 w 12192000"/>
              <a:gd name="connsiteY7" fmla="*/ 384727 h 963114"/>
              <a:gd name="connsiteX8" fmla="*/ 87764 w 12192000"/>
              <a:gd name="connsiteY8" fmla="*/ 366721 h 963114"/>
              <a:gd name="connsiteX9" fmla="*/ 2865120 w 12192000"/>
              <a:gd name="connsiteY9" fmla="*/ 1497 h 963114"/>
              <a:gd name="connsiteX10" fmla="*/ 3113974 w 12192000"/>
              <a:gd name="connsiteY10" fmla="*/ 1134 h 96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63114">
                <a:moveTo>
                  <a:pt x="3113974" y="1134"/>
                </a:moveTo>
                <a:cubicBezTo>
                  <a:pt x="4359414" y="25012"/>
                  <a:pt x="5621179" y="418216"/>
                  <a:pt x="6842760" y="458697"/>
                </a:cubicBezTo>
                <a:cubicBezTo>
                  <a:pt x="8145780" y="501877"/>
                  <a:pt x="9591040" y="235177"/>
                  <a:pt x="10683240" y="260577"/>
                </a:cubicBezTo>
                <a:cubicBezTo>
                  <a:pt x="11092815" y="270102"/>
                  <a:pt x="11509177" y="306416"/>
                  <a:pt x="11894954" y="353848"/>
                </a:cubicBezTo>
                <a:lnTo>
                  <a:pt x="12192000" y="393981"/>
                </a:lnTo>
                <a:lnTo>
                  <a:pt x="12192000" y="963114"/>
                </a:lnTo>
                <a:lnTo>
                  <a:pt x="0" y="963114"/>
                </a:lnTo>
                <a:lnTo>
                  <a:pt x="0" y="384727"/>
                </a:lnTo>
                <a:lnTo>
                  <a:pt x="87764" y="366721"/>
                </a:lnTo>
                <a:cubicBezTo>
                  <a:pt x="948809" y="194378"/>
                  <a:pt x="2036445" y="20547"/>
                  <a:pt x="2865120" y="1497"/>
                </a:cubicBezTo>
                <a:cubicBezTo>
                  <a:pt x="2947988" y="-408"/>
                  <a:pt x="3030945" y="-458"/>
                  <a:pt x="3113974" y="113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5" name="图形 14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495" y="5791709"/>
            <a:ext cx="1153281" cy="786328"/>
          </a:xfrm>
          <a:prstGeom prst="rect">
            <a:avLst/>
          </a:prstGeom>
        </p:spPr>
      </p:pic>
      <p:pic>
        <p:nvPicPr>
          <p:cNvPr id="22" name="图形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525401" y="4214191"/>
            <a:ext cx="2150660" cy="2363846"/>
          </a:xfrm>
          <a:prstGeom prst="rect">
            <a:avLst/>
          </a:prstGeom>
        </p:spPr>
      </p:pic>
      <p:pic>
        <p:nvPicPr>
          <p:cNvPr id="2" name="abf23fbb547831a994c05f8083a7fd25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54525" y="381000"/>
            <a:ext cx="3429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5938" y="546414"/>
            <a:ext cx="8494633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2BB7B3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</a:rPr>
              <a:t>十字路口检测以及黑白色块停止标志检测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2BB7B3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60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" panose="00000800000000000000" pitchFamily="50" charset="0"/>
                <a:ea typeface="思源黑体 CN Bold" panose="020B0800000000000000" pitchFamily="34" charset="-122"/>
                <a:cs typeface="+mn-cs"/>
              </a:rPr>
              <a:t> TITLE HERE</a:t>
            </a:r>
            <a:endParaRPr kumimoji="0" lang="zh-CN" altLang="en-US" sz="1600" b="0" i="0" u="none" strike="noStrike" kern="1200" cap="none" spc="60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krobat" panose="00000800000000000000" pitchFamily="50" charset="0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0" name="任意多边形: 形状 9"/>
          <p:cNvSpPr/>
          <p:nvPr/>
        </p:nvSpPr>
        <p:spPr>
          <a:xfrm>
            <a:off x="0" y="5894886"/>
            <a:ext cx="12192000" cy="963114"/>
          </a:xfrm>
          <a:custGeom>
            <a:avLst/>
            <a:gdLst>
              <a:gd name="connsiteX0" fmla="*/ 3113974 w 12192000"/>
              <a:gd name="connsiteY0" fmla="*/ 1134 h 963114"/>
              <a:gd name="connsiteX1" fmla="*/ 6842760 w 12192000"/>
              <a:gd name="connsiteY1" fmla="*/ 458697 h 963114"/>
              <a:gd name="connsiteX2" fmla="*/ 10683240 w 12192000"/>
              <a:gd name="connsiteY2" fmla="*/ 260577 h 963114"/>
              <a:gd name="connsiteX3" fmla="*/ 11894954 w 12192000"/>
              <a:gd name="connsiteY3" fmla="*/ 353848 h 963114"/>
              <a:gd name="connsiteX4" fmla="*/ 12192000 w 12192000"/>
              <a:gd name="connsiteY4" fmla="*/ 393981 h 963114"/>
              <a:gd name="connsiteX5" fmla="*/ 12192000 w 12192000"/>
              <a:gd name="connsiteY5" fmla="*/ 963114 h 963114"/>
              <a:gd name="connsiteX6" fmla="*/ 0 w 12192000"/>
              <a:gd name="connsiteY6" fmla="*/ 963114 h 963114"/>
              <a:gd name="connsiteX7" fmla="*/ 0 w 12192000"/>
              <a:gd name="connsiteY7" fmla="*/ 384727 h 963114"/>
              <a:gd name="connsiteX8" fmla="*/ 87764 w 12192000"/>
              <a:gd name="connsiteY8" fmla="*/ 366721 h 963114"/>
              <a:gd name="connsiteX9" fmla="*/ 2865120 w 12192000"/>
              <a:gd name="connsiteY9" fmla="*/ 1497 h 963114"/>
              <a:gd name="connsiteX10" fmla="*/ 3113974 w 12192000"/>
              <a:gd name="connsiteY10" fmla="*/ 1134 h 96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63114">
                <a:moveTo>
                  <a:pt x="3113974" y="1134"/>
                </a:moveTo>
                <a:cubicBezTo>
                  <a:pt x="4359414" y="25012"/>
                  <a:pt x="5621179" y="418216"/>
                  <a:pt x="6842760" y="458697"/>
                </a:cubicBezTo>
                <a:cubicBezTo>
                  <a:pt x="8145780" y="501877"/>
                  <a:pt x="9591040" y="235177"/>
                  <a:pt x="10683240" y="260577"/>
                </a:cubicBezTo>
                <a:cubicBezTo>
                  <a:pt x="11092815" y="270102"/>
                  <a:pt x="11509177" y="306416"/>
                  <a:pt x="11894954" y="353848"/>
                </a:cubicBezTo>
                <a:lnTo>
                  <a:pt x="12192000" y="393981"/>
                </a:lnTo>
                <a:lnTo>
                  <a:pt x="12192000" y="963114"/>
                </a:lnTo>
                <a:lnTo>
                  <a:pt x="0" y="963114"/>
                </a:lnTo>
                <a:lnTo>
                  <a:pt x="0" y="384727"/>
                </a:lnTo>
                <a:lnTo>
                  <a:pt x="87764" y="366721"/>
                </a:lnTo>
                <a:cubicBezTo>
                  <a:pt x="948809" y="194378"/>
                  <a:pt x="2036445" y="20547"/>
                  <a:pt x="2865120" y="1497"/>
                </a:cubicBezTo>
                <a:cubicBezTo>
                  <a:pt x="2947988" y="-408"/>
                  <a:pt x="3030945" y="-458"/>
                  <a:pt x="3113974" y="113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981200" y="2333943"/>
            <a:ext cx="88296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在这一任务中使用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OpenMV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内置的</a:t>
            </a:r>
            <a:r>
              <a:rPr lang="en-US" altLang="zh-CN" sz="1800" b="1" kern="100" dirty="0" err="1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image.find_blobs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(thresholds, </a:t>
            </a:r>
            <a:r>
              <a:rPr lang="en-US" altLang="zh-CN" sz="1800" kern="100" dirty="0" err="1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roi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=Auto, </a:t>
            </a:r>
            <a:r>
              <a:rPr lang="en-US" altLang="zh-CN" sz="1800" kern="100" dirty="0" err="1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x_stride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=2, </a:t>
            </a:r>
            <a:r>
              <a:rPr lang="en-US" altLang="zh-CN" sz="1800" kern="100" dirty="0" err="1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y_stride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=1, invert=False, </a:t>
            </a:r>
            <a:r>
              <a:rPr lang="en-US" altLang="zh-CN" sz="1800" kern="100" dirty="0" err="1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area_threshold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=10, </a:t>
            </a:r>
            <a:r>
              <a:rPr lang="en-US" altLang="zh-CN" sz="1800" kern="100" dirty="0" err="1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pixels_threshold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=10, merge=False, margin=0, thresholds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是颜色的阈值，可以包含多个颜色。</a:t>
            </a:r>
            <a:r>
              <a:rPr lang="en-US" altLang="zh-CN" sz="1800" kern="100" dirty="0" err="1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roi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是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“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感兴趣区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”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。在使用统计信息中已经介绍过了。</a:t>
            </a:r>
            <a:r>
              <a:rPr lang="en-US" altLang="zh-CN" sz="1800" kern="100" dirty="0" err="1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x_stride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就是查找的色块的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x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方向上最小宽度的像素，默认为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2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。</a:t>
            </a:r>
            <a:r>
              <a:rPr lang="en-US" altLang="zh-CN" sz="1800" kern="100" dirty="0" err="1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y_stride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就是查找的色块的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y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方向上最小宽度的像素，默认为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1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。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invert 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反转阈值，把阈值以外的颜色作为阈值进行查找</a:t>
            </a:r>
            <a:r>
              <a:rPr lang="en-US" altLang="zh-CN" sz="1800" kern="100" dirty="0" err="1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area_threshold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面积阈值，如果色块被框起来的面积小于这个值，会被过滤掉</a:t>
            </a:r>
            <a:r>
              <a:rPr lang="en-US" altLang="zh-CN" sz="1800" kern="100" dirty="0" err="1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pixels_threshold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像素个数阈值，如果色块像素数量小于这个值，会被过滤掉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merge 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合并，如果设置为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True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，那么合并所有重叠的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blob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为一个。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margin 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边界，如果设置为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1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，那么两个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blobs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如果间距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1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一个像素点，也会被合并。</a:t>
            </a:r>
            <a:endParaRPr lang="zh-CN" altLang="zh-CN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9589743" y="0"/>
            <a:ext cx="2602257" cy="6858000"/>
          </a:xfrm>
          <a:custGeom>
            <a:avLst/>
            <a:gdLst>
              <a:gd name="connsiteX0" fmla="*/ 835116 w 2602257"/>
              <a:gd name="connsiteY0" fmla="*/ 0 h 6858000"/>
              <a:gd name="connsiteX1" fmla="*/ 2602257 w 2602257"/>
              <a:gd name="connsiteY1" fmla="*/ 0 h 6858000"/>
              <a:gd name="connsiteX2" fmla="*/ 2602257 w 2602257"/>
              <a:gd name="connsiteY2" fmla="*/ 6858000 h 6858000"/>
              <a:gd name="connsiteX3" fmla="*/ 550208 w 2602257"/>
              <a:gd name="connsiteY3" fmla="*/ 6858000 h 6858000"/>
              <a:gd name="connsiteX4" fmla="*/ 523092 w 2602257"/>
              <a:gd name="connsiteY4" fmla="*/ 6809833 h 6858000"/>
              <a:gd name="connsiteX5" fmla="*/ 1208 w 2602257"/>
              <a:gd name="connsiteY5" fmla="*/ 5196679 h 6858000"/>
              <a:gd name="connsiteX6" fmla="*/ 1281368 w 2602257"/>
              <a:gd name="connsiteY6" fmla="*/ 2179159 h 6858000"/>
              <a:gd name="connsiteX7" fmla="*/ 892108 w 2602257"/>
              <a:gd name="connsiteY7" fmla="*/ 1687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02257" h="6858000">
                <a:moveTo>
                  <a:pt x="835116" y="0"/>
                </a:moveTo>
                <a:lnTo>
                  <a:pt x="2602257" y="0"/>
                </a:lnTo>
                <a:lnTo>
                  <a:pt x="2602257" y="6858000"/>
                </a:lnTo>
                <a:lnTo>
                  <a:pt x="550208" y="6858000"/>
                </a:lnTo>
                <a:lnTo>
                  <a:pt x="523092" y="6809833"/>
                </a:lnTo>
                <a:cubicBezTo>
                  <a:pt x="246864" y="6308783"/>
                  <a:pt x="-20223" y="5718173"/>
                  <a:pt x="1208" y="5196679"/>
                </a:cubicBezTo>
                <a:cubicBezTo>
                  <a:pt x="39308" y="4269579"/>
                  <a:pt x="1177228" y="3167219"/>
                  <a:pt x="1281368" y="2179159"/>
                </a:cubicBezTo>
                <a:cubicBezTo>
                  <a:pt x="1346456" y="1561622"/>
                  <a:pt x="1101981" y="792279"/>
                  <a:pt x="892108" y="168789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15938" y="2645070"/>
            <a:ext cx="1874720" cy="1874720"/>
          </a:xfrm>
          <a:prstGeom prst="ellipse">
            <a:avLst/>
          </a:prstGeom>
          <a:solidFill>
            <a:srgbClr val="003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9FBDF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2394" y="1216832"/>
            <a:ext cx="1221809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5600" b="0" i="0" u="none" strike="noStrike" kern="1200" cap="none" spc="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 Black" panose="00000A00000000000000" pitchFamily="50" charset="0"/>
                <a:ea typeface="等线" panose="02010600030101010101" charset="-122"/>
                <a:cs typeface="+mn-cs"/>
              </a:rPr>
              <a:t>1</a:t>
            </a:r>
            <a:endParaRPr kumimoji="0" lang="zh-CN" altLang="en-US" sz="25600" b="0" i="0" u="none" strike="noStrike" kern="1200" cap="none" spc="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krobat Black" panose="00000A00000000000000" pitchFamily="50" charset="0"/>
              <a:ea typeface="等线" panose="02010600030101010101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26995" y="2551430"/>
            <a:ext cx="23037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300" normalizeH="0" baseline="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小车底盘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" panose="00000800000000000000" pitchFamily="50" charset="0"/>
                <a:ea typeface="思源黑体 CN Bold" panose="020B0800000000000000" pitchFamily="34" charset="-122"/>
                <a:cs typeface="+mn-cs"/>
              </a:rPr>
              <a:t> </a:t>
            </a:r>
            <a:endParaRPr kumimoji="0" lang="zh-CN" altLang="en-US" sz="2000" b="0" i="0" u="none" strike="noStrike" kern="1200" cap="none" spc="30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krobat" panose="00000800000000000000" pitchFamily="50" charset="0"/>
              <a:ea typeface="思源黑体 CN Bold" panose="020B0800000000000000" pitchFamily="34" charset="-122"/>
              <a:cs typeface="+mn-cs"/>
            </a:endParaRPr>
          </a:p>
        </p:txBody>
      </p:sp>
      <p:pic>
        <p:nvPicPr>
          <p:cNvPr id="14" name="图形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flipH="1">
            <a:off x="-1610788" y="5500298"/>
            <a:ext cx="4570413" cy="964971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61134" y="3582430"/>
            <a:ext cx="5584214" cy="4031872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3495" y="546414"/>
            <a:ext cx="849463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2BB7B3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</a:rPr>
              <a:t>十字路口检测以及黑白色块停止标志检测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2BB7B3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60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" panose="00000800000000000000" pitchFamily="50" charset="0"/>
                <a:ea typeface="思源黑体 CN Bold" panose="020B0800000000000000" pitchFamily="34" charset="-122"/>
                <a:cs typeface="+mn-cs"/>
              </a:rPr>
              <a:t>TITLE HERE</a:t>
            </a:r>
            <a:endParaRPr kumimoji="0" lang="zh-CN" altLang="en-US" sz="1600" b="0" i="0" u="none" strike="noStrike" kern="1200" cap="none" spc="60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krobat" panose="00000800000000000000" pitchFamily="50" charset="0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0" name="任意多边形: 形状 9"/>
          <p:cNvSpPr/>
          <p:nvPr/>
        </p:nvSpPr>
        <p:spPr>
          <a:xfrm>
            <a:off x="0" y="5894886"/>
            <a:ext cx="12192000" cy="963114"/>
          </a:xfrm>
          <a:custGeom>
            <a:avLst/>
            <a:gdLst>
              <a:gd name="connsiteX0" fmla="*/ 3113974 w 12192000"/>
              <a:gd name="connsiteY0" fmla="*/ 1134 h 963114"/>
              <a:gd name="connsiteX1" fmla="*/ 6842760 w 12192000"/>
              <a:gd name="connsiteY1" fmla="*/ 458697 h 963114"/>
              <a:gd name="connsiteX2" fmla="*/ 10683240 w 12192000"/>
              <a:gd name="connsiteY2" fmla="*/ 260577 h 963114"/>
              <a:gd name="connsiteX3" fmla="*/ 11894954 w 12192000"/>
              <a:gd name="connsiteY3" fmla="*/ 353848 h 963114"/>
              <a:gd name="connsiteX4" fmla="*/ 12192000 w 12192000"/>
              <a:gd name="connsiteY4" fmla="*/ 393981 h 963114"/>
              <a:gd name="connsiteX5" fmla="*/ 12192000 w 12192000"/>
              <a:gd name="connsiteY5" fmla="*/ 963114 h 963114"/>
              <a:gd name="connsiteX6" fmla="*/ 0 w 12192000"/>
              <a:gd name="connsiteY6" fmla="*/ 963114 h 963114"/>
              <a:gd name="connsiteX7" fmla="*/ 0 w 12192000"/>
              <a:gd name="connsiteY7" fmla="*/ 384727 h 963114"/>
              <a:gd name="connsiteX8" fmla="*/ 87764 w 12192000"/>
              <a:gd name="connsiteY8" fmla="*/ 366721 h 963114"/>
              <a:gd name="connsiteX9" fmla="*/ 2865120 w 12192000"/>
              <a:gd name="connsiteY9" fmla="*/ 1497 h 963114"/>
              <a:gd name="connsiteX10" fmla="*/ 3113974 w 12192000"/>
              <a:gd name="connsiteY10" fmla="*/ 1134 h 96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63114">
                <a:moveTo>
                  <a:pt x="3113974" y="1134"/>
                </a:moveTo>
                <a:cubicBezTo>
                  <a:pt x="4359414" y="25012"/>
                  <a:pt x="5621179" y="418216"/>
                  <a:pt x="6842760" y="458697"/>
                </a:cubicBezTo>
                <a:cubicBezTo>
                  <a:pt x="8145780" y="501877"/>
                  <a:pt x="9591040" y="235177"/>
                  <a:pt x="10683240" y="260577"/>
                </a:cubicBezTo>
                <a:cubicBezTo>
                  <a:pt x="11092815" y="270102"/>
                  <a:pt x="11509177" y="306416"/>
                  <a:pt x="11894954" y="353848"/>
                </a:cubicBezTo>
                <a:lnTo>
                  <a:pt x="12192000" y="393981"/>
                </a:lnTo>
                <a:lnTo>
                  <a:pt x="12192000" y="963114"/>
                </a:lnTo>
                <a:lnTo>
                  <a:pt x="0" y="963114"/>
                </a:lnTo>
                <a:lnTo>
                  <a:pt x="0" y="384727"/>
                </a:lnTo>
                <a:lnTo>
                  <a:pt x="87764" y="366721"/>
                </a:lnTo>
                <a:cubicBezTo>
                  <a:pt x="948809" y="194378"/>
                  <a:pt x="2036445" y="20547"/>
                  <a:pt x="2865120" y="1497"/>
                </a:cubicBezTo>
                <a:cubicBezTo>
                  <a:pt x="2947988" y="-408"/>
                  <a:pt x="3030945" y="-458"/>
                  <a:pt x="3113974" y="113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5" name="图形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95" y="5791709"/>
            <a:ext cx="1153281" cy="786328"/>
          </a:xfrm>
          <a:prstGeom prst="rect">
            <a:avLst/>
          </a:prstGeom>
        </p:spPr>
      </p:pic>
      <p:pic>
        <p:nvPicPr>
          <p:cNvPr id="22" name="图形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25401" y="4214191"/>
            <a:ext cx="2150660" cy="236384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1000" y="1664626"/>
            <a:ext cx="9220200" cy="4776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black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= (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 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11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 -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21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 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6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 -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23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 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25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 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#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颜色闸值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#red = (48, 76, 21, 66, 10, 49)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red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= (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17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 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45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 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20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 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49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 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 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38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#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左侧岔路识别区域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left_roi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=[(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20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),(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20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20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),(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40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20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),(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60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20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),(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80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20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),(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100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20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),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   (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120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20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),(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140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20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),(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160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20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),(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180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20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),(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200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20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),(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220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20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)]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#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右侧岔路识别区域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right_roi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=[(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310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20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),(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310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20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20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),(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310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40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20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),(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310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60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20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),(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310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80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20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),(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310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100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20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),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   (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310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120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20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),(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310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140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20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),(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310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160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20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),(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310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180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20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),(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310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200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20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),(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310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220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20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)]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class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0" dirty="0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check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kern="0" dirty="0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object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):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</a:t>
            </a:r>
            <a:r>
              <a:rPr lang="en-US" altLang="zh-CN" sz="1800" kern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left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=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0x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00000000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</a:t>
            </a:r>
            <a:r>
              <a:rPr lang="en-US" altLang="zh-CN" sz="1800" kern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right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=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0x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00000000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left_count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= 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right_count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= 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target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sz="1800" kern="0" dirty="0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check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() 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# 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储存检测结果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def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draw_rois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img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):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#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绘制中间左右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24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个检测区域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</a:t>
            </a:r>
            <a:r>
              <a:rPr lang="en-US" altLang="zh-CN" sz="1800" kern="0" dirty="0">
                <a:solidFill>
                  <a:srgbClr val="C586C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for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rec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0" dirty="0">
                <a:solidFill>
                  <a:srgbClr val="C586C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in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left_roi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img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.draw_rectangle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rec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color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=(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255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))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</a:t>
            </a:r>
            <a:r>
              <a:rPr lang="en-US" altLang="zh-CN" sz="1800" kern="0" dirty="0">
                <a:solidFill>
                  <a:srgbClr val="C586C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for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rec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0" dirty="0">
                <a:solidFill>
                  <a:srgbClr val="C586C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in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right_roi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img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.draw_rectangle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rec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color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=(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255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))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3495" y="546414"/>
            <a:ext cx="849463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2BB7B3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</a:rPr>
              <a:t>十字路口检测以及黑白色块停止标志检测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2BB7B3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60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" panose="00000800000000000000" pitchFamily="50" charset="0"/>
                <a:ea typeface="思源黑体 CN Bold" panose="020B0800000000000000" pitchFamily="34" charset="-122"/>
                <a:cs typeface="+mn-cs"/>
              </a:rPr>
              <a:t>TITLE HERE</a:t>
            </a:r>
            <a:endParaRPr kumimoji="0" lang="zh-CN" altLang="en-US" sz="1600" b="0" i="0" u="none" strike="noStrike" kern="1200" cap="none" spc="60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krobat" panose="00000800000000000000" pitchFamily="50" charset="0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0" name="任意多边形: 形状 9"/>
          <p:cNvSpPr/>
          <p:nvPr/>
        </p:nvSpPr>
        <p:spPr>
          <a:xfrm>
            <a:off x="0" y="5894886"/>
            <a:ext cx="12192000" cy="963114"/>
          </a:xfrm>
          <a:custGeom>
            <a:avLst/>
            <a:gdLst>
              <a:gd name="connsiteX0" fmla="*/ 3113974 w 12192000"/>
              <a:gd name="connsiteY0" fmla="*/ 1134 h 963114"/>
              <a:gd name="connsiteX1" fmla="*/ 6842760 w 12192000"/>
              <a:gd name="connsiteY1" fmla="*/ 458697 h 963114"/>
              <a:gd name="connsiteX2" fmla="*/ 10683240 w 12192000"/>
              <a:gd name="connsiteY2" fmla="*/ 260577 h 963114"/>
              <a:gd name="connsiteX3" fmla="*/ 11894954 w 12192000"/>
              <a:gd name="connsiteY3" fmla="*/ 353848 h 963114"/>
              <a:gd name="connsiteX4" fmla="*/ 12192000 w 12192000"/>
              <a:gd name="connsiteY4" fmla="*/ 393981 h 963114"/>
              <a:gd name="connsiteX5" fmla="*/ 12192000 w 12192000"/>
              <a:gd name="connsiteY5" fmla="*/ 963114 h 963114"/>
              <a:gd name="connsiteX6" fmla="*/ 0 w 12192000"/>
              <a:gd name="connsiteY6" fmla="*/ 963114 h 963114"/>
              <a:gd name="connsiteX7" fmla="*/ 0 w 12192000"/>
              <a:gd name="connsiteY7" fmla="*/ 384727 h 963114"/>
              <a:gd name="connsiteX8" fmla="*/ 87764 w 12192000"/>
              <a:gd name="connsiteY8" fmla="*/ 366721 h 963114"/>
              <a:gd name="connsiteX9" fmla="*/ 2865120 w 12192000"/>
              <a:gd name="connsiteY9" fmla="*/ 1497 h 963114"/>
              <a:gd name="connsiteX10" fmla="*/ 3113974 w 12192000"/>
              <a:gd name="connsiteY10" fmla="*/ 1134 h 96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63114">
                <a:moveTo>
                  <a:pt x="3113974" y="1134"/>
                </a:moveTo>
                <a:cubicBezTo>
                  <a:pt x="4359414" y="25012"/>
                  <a:pt x="5621179" y="418216"/>
                  <a:pt x="6842760" y="458697"/>
                </a:cubicBezTo>
                <a:cubicBezTo>
                  <a:pt x="8145780" y="501877"/>
                  <a:pt x="9591040" y="235177"/>
                  <a:pt x="10683240" y="260577"/>
                </a:cubicBezTo>
                <a:cubicBezTo>
                  <a:pt x="11092815" y="270102"/>
                  <a:pt x="11509177" y="306416"/>
                  <a:pt x="11894954" y="353848"/>
                </a:cubicBezTo>
                <a:lnTo>
                  <a:pt x="12192000" y="393981"/>
                </a:lnTo>
                <a:lnTo>
                  <a:pt x="12192000" y="963114"/>
                </a:lnTo>
                <a:lnTo>
                  <a:pt x="0" y="963114"/>
                </a:lnTo>
                <a:lnTo>
                  <a:pt x="0" y="384727"/>
                </a:lnTo>
                <a:lnTo>
                  <a:pt x="87764" y="366721"/>
                </a:lnTo>
                <a:cubicBezTo>
                  <a:pt x="948809" y="194378"/>
                  <a:pt x="2036445" y="20547"/>
                  <a:pt x="2865120" y="1497"/>
                </a:cubicBezTo>
                <a:cubicBezTo>
                  <a:pt x="2947988" y="-408"/>
                  <a:pt x="3030945" y="-458"/>
                  <a:pt x="3113974" y="113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5" name="图形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95" y="5791709"/>
            <a:ext cx="1153281" cy="786328"/>
          </a:xfrm>
          <a:prstGeom prst="rect">
            <a:avLst/>
          </a:prstGeom>
        </p:spPr>
      </p:pic>
      <p:pic>
        <p:nvPicPr>
          <p:cNvPr id="22" name="图形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25401" y="4214191"/>
            <a:ext cx="2150660" cy="236384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01611" y="616925"/>
            <a:ext cx="9144000" cy="5853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def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findfork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target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img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):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target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.left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target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.right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target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.left_count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= 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target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.right_count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= 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#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检测色块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</a:t>
            </a:r>
            <a:r>
              <a:rPr lang="en-US" altLang="zh-CN" sz="1800" kern="0" dirty="0">
                <a:solidFill>
                  <a:srgbClr val="C586C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for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0" dirty="0">
                <a:solidFill>
                  <a:srgbClr val="C586C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in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0" dirty="0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range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12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): 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#left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left_blobs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= 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img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.find_blobs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([</a:t>
            </a:r>
            <a:r>
              <a:rPr lang="en-US" altLang="zh-CN" sz="1800" kern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red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],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roi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left_roi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[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],</a:t>
            </a:r>
            <a:r>
              <a:rPr lang="en-US" altLang="zh-CN" sz="1800" kern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merge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sz="1800" kern="0" dirty="0" err="1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True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mergin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#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如果识别到了红色，</a:t>
            </a:r>
            <a:r>
              <a:rPr lang="en-US" altLang="zh-CN" sz="1800" kern="0" dirty="0" err="1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hor_bits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对应位置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</a:t>
            </a:r>
            <a:r>
              <a:rPr lang="en-US" altLang="zh-CN" sz="1800" kern="0" dirty="0">
                <a:solidFill>
                  <a:srgbClr val="C586C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for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b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0" dirty="0">
                <a:solidFill>
                  <a:srgbClr val="C586C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in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left_blobs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    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target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.left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target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.left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|(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0x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01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&lt;&lt;(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11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lang="en-US" altLang="zh-CN" sz="1800" kern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))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    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target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.left_count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+=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    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img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.draw_circle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kern="0" dirty="0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int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left_roi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[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][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]+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left_roi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[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][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]*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0.5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),</a:t>
            </a:r>
            <a:r>
              <a:rPr lang="en-US" altLang="zh-CN" sz="1800" kern="0" dirty="0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int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left_roi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[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][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]+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left_roi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[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][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]*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0.5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,(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255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))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</a:t>
            </a:r>
            <a:r>
              <a:rPr lang="en-US" altLang="zh-CN" sz="1800" kern="0" dirty="0">
                <a:solidFill>
                  <a:srgbClr val="C586C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for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0" dirty="0">
                <a:solidFill>
                  <a:srgbClr val="C586C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in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0" dirty="0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range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12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):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right_blobs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= 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img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.find_blobs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([</a:t>
            </a:r>
            <a:r>
              <a:rPr lang="en-US" altLang="zh-CN" sz="1800" kern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red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],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roi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right_roi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[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],</a:t>
            </a:r>
            <a:r>
              <a:rPr lang="en-US" altLang="zh-CN" sz="1800" kern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merge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sz="1800" kern="0" dirty="0" err="1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True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mergin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#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如果识别到了红色，</a:t>
            </a:r>
            <a:r>
              <a:rPr lang="en-US" altLang="zh-CN" sz="1800" kern="0" dirty="0" err="1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hor_bits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对应位置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</a:t>
            </a:r>
            <a:r>
              <a:rPr lang="en-US" altLang="zh-CN" sz="1800" kern="0" dirty="0">
                <a:solidFill>
                  <a:srgbClr val="C586C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for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b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0" dirty="0">
                <a:solidFill>
                  <a:srgbClr val="C586C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in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right_blobs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: 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#right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    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target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.right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target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.right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|(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0x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01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&lt;&lt;(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11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lang="en-US" altLang="zh-CN" sz="1800" kern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))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    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target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.right_count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+=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    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img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.draw_circle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kern="0" dirty="0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int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right_roi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[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][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]+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right_roi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[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][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]*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0.5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),</a:t>
            </a:r>
            <a:r>
              <a:rPr lang="en-US" altLang="zh-CN" sz="1800" kern="0" dirty="0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int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right_roi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[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][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]+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right_roi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[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][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]*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0.5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,(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255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))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C586C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if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__name__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== 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'__main__'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</a:t>
            </a:r>
            <a:r>
              <a:rPr lang="en-US" altLang="zh-CN" sz="1800" kern="0" dirty="0">
                <a:solidFill>
                  <a:srgbClr val="C586C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while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True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clock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.tick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()  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# Update the FPS clock.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img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= </a:t>
            </a:r>
            <a:r>
              <a:rPr lang="en-US" altLang="zh-CN" sz="1800" kern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sensor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.snapshot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()  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# Take a picture and return the image.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</a:t>
            </a:r>
            <a:r>
              <a:rPr lang="en-US" altLang="zh-CN" sz="1800" kern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draw_rois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img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</a:t>
            </a:r>
            <a:r>
              <a:rPr lang="en-US" altLang="zh-CN" sz="1800" kern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findfork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target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img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3495" y="546414"/>
            <a:ext cx="849463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2BB7B3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</a:rPr>
              <a:t>十字路口检测以及黑白色块停止标志检测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2BB7B3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60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" panose="00000800000000000000" pitchFamily="50" charset="0"/>
                <a:ea typeface="思源黑体 CN Bold" panose="020B0800000000000000" pitchFamily="34" charset="-122"/>
                <a:cs typeface="+mn-cs"/>
              </a:rPr>
              <a:t>TITLE HERE</a:t>
            </a:r>
            <a:endParaRPr kumimoji="0" lang="zh-CN" altLang="en-US" sz="1600" b="0" i="0" u="none" strike="noStrike" kern="1200" cap="none" spc="60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krobat" panose="00000800000000000000" pitchFamily="50" charset="0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0" name="任意多边形: 形状 9"/>
          <p:cNvSpPr/>
          <p:nvPr/>
        </p:nvSpPr>
        <p:spPr>
          <a:xfrm>
            <a:off x="0" y="5894886"/>
            <a:ext cx="12192000" cy="963114"/>
          </a:xfrm>
          <a:custGeom>
            <a:avLst/>
            <a:gdLst>
              <a:gd name="connsiteX0" fmla="*/ 3113974 w 12192000"/>
              <a:gd name="connsiteY0" fmla="*/ 1134 h 963114"/>
              <a:gd name="connsiteX1" fmla="*/ 6842760 w 12192000"/>
              <a:gd name="connsiteY1" fmla="*/ 458697 h 963114"/>
              <a:gd name="connsiteX2" fmla="*/ 10683240 w 12192000"/>
              <a:gd name="connsiteY2" fmla="*/ 260577 h 963114"/>
              <a:gd name="connsiteX3" fmla="*/ 11894954 w 12192000"/>
              <a:gd name="connsiteY3" fmla="*/ 353848 h 963114"/>
              <a:gd name="connsiteX4" fmla="*/ 12192000 w 12192000"/>
              <a:gd name="connsiteY4" fmla="*/ 393981 h 963114"/>
              <a:gd name="connsiteX5" fmla="*/ 12192000 w 12192000"/>
              <a:gd name="connsiteY5" fmla="*/ 963114 h 963114"/>
              <a:gd name="connsiteX6" fmla="*/ 0 w 12192000"/>
              <a:gd name="connsiteY6" fmla="*/ 963114 h 963114"/>
              <a:gd name="connsiteX7" fmla="*/ 0 w 12192000"/>
              <a:gd name="connsiteY7" fmla="*/ 384727 h 963114"/>
              <a:gd name="connsiteX8" fmla="*/ 87764 w 12192000"/>
              <a:gd name="connsiteY8" fmla="*/ 366721 h 963114"/>
              <a:gd name="connsiteX9" fmla="*/ 2865120 w 12192000"/>
              <a:gd name="connsiteY9" fmla="*/ 1497 h 963114"/>
              <a:gd name="connsiteX10" fmla="*/ 3113974 w 12192000"/>
              <a:gd name="connsiteY10" fmla="*/ 1134 h 96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63114">
                <a:moveTo>
                  <a:pt x="3113974" y="1134"/>
                </a:moveTo>
                <a:cubicBezTo>
                  <a:pt x="4359414" y="25012"/>
                  <a:pt x="5621179" y="418216"/>
                  <a:pt x="6842760" y="458697"/>
                </a:cubicBezTo>
                <a:cubicBezTo>
                  <a:pt x="8145780" y="501877"/>
                  <a:pt x="9591040" y="235177"/>
                  <a:pt x="10683240" y="260577"/>
                </a:cubicBezTo>
                <a:cubicBezTo>
                  <a:pt x="11092815" y="270102"/>
                  <a:pt x="11509177" y="306416"/>
                  <a:pt x="11894954" y="353848"/>
                </a:cubicBezTo>
                <a:lnTo>
                  <a:pt x="12192000" y="393981"/>
                </a:lnTo>
                <a:lnTo>
                  <a:pt x="12192000" y="963114"/>
                </a:lnTo>
                <a:lnTo>
                  <a:pt x="0" y="963114"/>
                </a:lnTo>
                <a:lnTo>
                  <a:pt x="0" y="384727"/>
                </a:lnTo>
                <a:lnTo>
                  <a:pt x="87764" y="366721"/>
                </a:lnTo>
                <a:cubicBezTo>
                  <a:pt x="948809" y="194378"/>
                  <a:pt x="2036445" y="20547"/>
                  <a:pt x="2865120" y="1497"/>
                </a:cubicBezTo>
                <a:cubicBezTo>
                  <a:pt x="2947988" y="-408"/>
                  <a:pt x="3030945" y="-458"/>
                  <a:pt x="3113974" y="113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5" name="图形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95" y="5791709"/>
            <a:ext cx="1153281" cy="786328"/>
          </a:xfrm>
          <a:prstGeom prst="rect">
            <a:avLst/>
          </a:prstGeom>
        </p:spPr>
      </p:pic>
      <p:pic>
        <p:nvPicPr>
          <p:cNvPr id="22" name="图形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25401" y="4214191"/>
            <a:ext cx="2150660" cy="236384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274" y="1438966"/>
            <a:ext cx="6448425" cy="4836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3495" y="546414"/>
            <a:ext cx="849463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2BB7B3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</a:rPr>
              <a:t>十字路口检测以及黑白色块停止标志检测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2BB7B3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60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" panose="00000800000000000000" pitchFamily="50" charset="0"/>
                <a:ea typeface="思源黑体 CN Bold" panose="020B0800000000000000" pitchFamily="34" charset="-122"/>
                <a:cs typeface="+mn-cs"/>
              </a:rPr>
              <a:t>TITLE HERE</a:t>
            </a:r>
            <a:endParaRPr kumimoji="0" lang="zh-CN" altLang="en-US" sz="1600" b="0" i="0" u="none" strike="noStrike" kern="1200" cap="none" spc="60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krobat" panose="00000800000000000000" pitchFamily="50" charset="0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0" name="任意多边形: 形状 9"/>
          <p:cNvSpPr/>
          <p:nvPr/>
        </p:nvSpPr>
        <p:spPr>
          <a:xfrm>
            <a:off x="0" y="5894886"/>
            <a:ext cx="12192000" cy="963114"/>
          </a:xfrm>
          <a:custGeom>
            <a:avLst/>
            <a:gdLst>
              <a:gd name="connsiteX0" fmla="*/ 3113974 w 12192000"/>
              <a:gd name="connsiteY0" fmla="*/ 1134 h 963114"/>
              <a:gd name="connsiteX1" fmla="*/ 6842760 w 12192000"/>
              <a:gd name="connsiteY1" fmla="*/ 458697 h 963114"/>
              <a:gd name="connsiteX2" fmla="*/ 10683240 w 12192000"/>
              <a:gd name="connsiteY2" fmla="*/ 260577 h 963114"/>
              <a:gd name="connsiteX3" fmla="*/ 11894954 w 12192000"/>
              <a:gd name="connsiteY3" fmla="*/ 353848 h 963114"/>
              <a:gd name="connsiteX4" fmla="*/ 12192000 w 12192000"/>
              <a:gd name="connsiteY4" fmla="*/ 393981 h 963114"/>
              <a:gd name="connsiteX5" fmla="*/ 12192000 w 12192000"/>
              <a:gd name="connsiteY5" fmla="*/ 963114 h 963114"/>
              <a:gd name="connsiteX6" fmla="*/ 0 w 12192000"/>
              <a:gd name="connsiteY6" fmla="*/ 963114 h 963114"/>
              <a:gd name="connsiteX7" fmla="*/ 0 w 12192000"/>
              <a:gd name="connsiteY7" fmla="*/ 384727 h 963114"/>
              <a:gd name="connsiteX8" fmla="*/ 87764 w 12192000"/>
              <a:gd name="connsiteY8" fmla="*/ 366721 h 963114"/>
              <a:gd name="connsiteX9" fmla="*/ 2865120 w 12192000"/>
              <a:gd name="connsiteY9" fmla="*/ 1497 h 963114"/>
              <a:gd name="connsiteX10" fmla="*/ 3113974 w 12192000"/>
              <a:gd name="connsiteY10" fmla="*/ 1134 h 96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63114">
                <a:moveTo>
                  <a:pt x="3113974" y="1134"/>
                </a:moveTo>
                <a:cubicBezTo>
                  <a:pt x="4359414" y="25012"/>
                  <a:pt x="5621179" y="418216"/>
                  <a:pt x="6842760" y="458697"/>
                </a:cubicBezTo>
                <a:cubicBezTo>
                  <a:pt x="8145780" y="501877"/>
                  <a:pt x="9591040" y="235177"/>
                  <a:pt x="10683240" y="260577"/>
                </a:cubicBezTo>
                <a:cubicBezTo>
                  <a:pt x="11092815" y="270102"/>
                  <a:pt x="11509177" y="306416"/>
                  <a:pt x="11894954" y="353848"/>
                </a:cubicBezTo>
                <a:lnTo>
                  <a:pt x="12192000" y="393981"/>
                </a:lnTo>
                <a:lnTo>
                  <a:pt x="12192000" y="963114"/>
                </a:lnTo>
                <a:lnTo>
                  <a:pt x="0" y="963114"/>
                </a:lnTo>
                <a:lnTo>
                  <a:pt x="0" y="384727"/>
                </a:lnTo>
                <a:lnTo>
                  <a:pt x="87764" y="366721"/>
                </a:lnTo>
                <a:cubicBezTo>
                  <a:pt x="948809" y="194378"/>
                  <a:pt x="2036445" y="20547"/>
                  <a:pt x="2865120" y="1497"/>
                </a:cubicBezTo>
                <a:cubicBezTo>
                  <a:pt x="2947988" y="-408"/>
                  <a:pt x="3030945" y="-458"/>
                  <a:pt x="3113974" y="113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5" name="图形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95" y="5791709"/>
            <a:ext cx="1153281" cy="786328"/>
          </a:xfrm>
          <a:prstGeom prst="rect">
            <a:avLst/>
          </a:prstGeom>
        </p:spPr>
      </p:pic>
      <p:pic>
        <p:nvPicPr>
          <p:cNvPr id="22" name="图形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25401" y="4214191"/>
            <a:ext cx="2150660" cy="236384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776" y="1465935"/>
            <a:ext cx="8668845" cy="4703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3495" y="546414"/>
            <a:ext cx="3881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300" normalizeH="0" baseline="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数字识别</a:t>
            </a:r>
            <a:r>
              <a:rPr kumimoji="0" lang="en-US" altLang="zh-CN" sz="1600" b="0" i="0" u="none" strike="noStrike" kern="1200" cap="none" spc="60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" panose="00000800000000000000" pitchFamily="50" charset="0"/>
                <a:ea typeface="思源黑体 CN Bold" panose="020B0800000000000000" pitchFamily="34" charset="-122"/>
                <a:cs typeface="+mn-cs"/>
              </a:rPr>
              <a:t>TITLE HERE</a:t>
            </a:r>
            <a:endParaRPr kumimoji="0" lang="zh-CN" altLang="en-US" sz="1600" b="0" i="0" u="none" strike="noStrike" kern="1200" cap="none" spc="60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krobat" panose="00000800000000000000" pitchFamily="50" charset="0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0" name="任意多边形: 形状 9"/>
          <p:cNvSpPr/>
          <p:nvPr/>
        </p:nvSpPr>
        <p:spPr>
          <a:xfrm>
            <a:off x="0" y="5894886"/>
            <a:ext cx="12192000" cy="963114"/>
          </a:xfrm>
          <a:custGeom>
            <a:avLst/>
            <a:gdLst>
              <a:gd name="connsiteX0" fmla="*/ 3113974 w 12192000"/>
              <a:gd name="connsiteY0" fmla="*/ 1134 h 963114"/>
              <a:gd name="connsiteX1" fmla="*/ 6842760 w 12192000"/>
              <a:gd name="connsiteY1" fmla="*/ 458697 h 963114"/>
              <a:gd name="connsiteX2" fmla="*/ 10683240 w 12192000"/>
              <a:gd name="connsiteY2" fmla="*/ 260577 h 963114"/>
              <a:gd name="connsiteX3" fmla="*/ 11894954 w 12192000"/>
              <a:gd name="connsiteY3" fmla="*/ 353848 h 963114"/>
              <a:gd name="connsiteX4" fmla="*/ 12192000 w 12192000"/>
              <a:gd name="connsiteY4" fmla="*/ 393981 h 963114"/>
              <a:gd name="connsiteX5" fmla="*/ 12192000 w 12192000"/>
              <a:gd name="connsiteY5" fmla="*/ 963114 h 963114"/>
              <a:gd name="connsiteX6" fmla="*/ 0 w 12192000"/>
              <a:gd name="connsiteY6" fmla="*/ 963114 h 963114"/>
              <a:gd name="connsiteX7" fmla="*/ 0 w 12192000"/>
              <a:gd name="connsiteY7" fmla="*/ 384727 h 963114"/>
              <a:gd name="connsiteX8" fmla="*/ 87764 w 12192000"/>
              <a:gd name="connsiteY8" fmla="*/ 366721 h 963114"/>
              <a:gd name="connsiteX9" fmla="*/ 2865120 w 12192000"/>
              <a:gd name="connsiteY9" fmla="*/ 1497 h 963114"/>
              <a:gd name="connsiteX10" fmla="*/ 3113974 w 12192000"/>
              <a:gd name="connsiteY10" fmla="*/ 1134 h 96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63114">
                <a:moveTo>
                  <a:pt x="3113974" y="1134"/>
                </a:moveTo>
                <a:cubicBezTo>
                  <a:pt x="4359414" y="25012"/>
                  <a:pt x="5621179" y="418216"/>
                  <a:pt x="6842760" y="458697"/>
                </a:cubicBezTo>
                <a:cubicBezTo>
                  <a:pt x="8145780" y="501877"/>
                  <a:pt x="9591040" y="235177"/>
                  <a:pt x="10683240" y="260577"/>
                </a:cubicBezTo>
                <a:cubicBezTo>
                  <a:pt x="11092815" y="270102"/>
                  <a:pt x="11509177" y="306416"/>
                  <a:pt x="11894954" y="353848"/>
                </a:cubicBezTo>
                <a:lnTo>
                  <a:pt x="12192000" y="393981"/>
                </a:lnTo>
                <a:lnTo>
                  <a:pt x="12192000" y="963114"/>
                </a:lnTo>
                <a:lnTo>
                  <a:pt x="0" y="963114"/>
                </a:lnTo>
                <a:lnTo>
                  <a:pt x="0" y="384727"/>
                </a:lnTo>
                <a:lnTo>
                  <a:pt x="87764" y="366721"/>
                </a:lnTo>
                <a:cubicBezTo>
                  <a:pt x="948809" y="194378"/>
                  <a:pt x="2036445" y="20547"/>
                  <a:pt x="2865120" y="1497"/>
                </a:cubicBezTo>
                <a:cubicBezTo>
                  <a:pt x="2947988" y="-408"/>
                  <a:pt x="3030945" y="-458"/>
                  <a:pt x="3113974" y="113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5" name="图形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95" y="5791709"/>
            <a:ext cx="1153281" cy="786328"/>
          </a:xfrm>
          <a:prstGeom prst="rect">
            <a:avLst/>
          </a:prstGeom>
        </p:spPr>
      </p:pic>
      <p:pic>
        <p:nvPicPr>
          <p:cNvPr id="22" name="图形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25401" y="4214191"/>
            <a:ext cx="2150660" cy="236384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36585" y="2615064"/>
            <a:ext cx="1103947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由于识别对象较少，识别场景单一，</a:t>
            </a:r>
            <a:r>
              <a:rPr lang="en-US" altLang="zh-CN" sz="1800" kern="100" dirty="0" err="1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openmv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版上资源有限，故选择</a:t>
            </a:r>
            <a:r>
              <a:rPr lang="en-US" altLang="zh-CN" sz="1800" kern="100" dirty="0" err="1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openmv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内置的模板匹配算法识别数字。</a:t>
            </a:r>
            <a:endParaRPr lang="zh-CN" altLang="zh-CN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kern="100" dirty="0" err="1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Image.find_template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(template, threshold[ ,</a:t>
            </a:r>
            <a:r>
              <a:rPr lang="en-US" altLang="zh-CN" sz="1800" kern="100" dirty="0" err="1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roi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[ ,step=2[ ,search=</a:t>
            </a:r>
            <a:r>
              <a:rPr lang="en-US" altLang="zh-CN" sz="1800" kern="100" dirty="0" err="1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image.SEARCH_EX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] ] ])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此函数尝试使用归一化互相关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(NCC)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算法在图像中找到第一个模板匹配的位置。返回匹配位置的边界框元组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(x, y, w, h), 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否则返回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None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。</a:t>
            </a:r>
            <a:r>
              <a:rPr lang="en-US" altLang="zh-CN" sz="1800" kern="100" dirty="0" err="1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Trmplate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是与对象匹配的小模板图像一般格式为</a:t>
            </a:r>
            <a:r>
              <a:rPr lang="en-US" altLang="zh-CN" sz="1800" kern="100" dirty="0" err="1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pgm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threshold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是浮点数较小值能提高检测速率但是误报率较高，</a:t>
            </a:r>
            <a:r>
              <a:rPr lang="en-US" altLang="zh-CN" sz="1800" kern="100" dirty="0" err="1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roi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是感兴趣区域的矩形窗口，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step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是查找模板时需要跳过的像素数量可以提高运算速度，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search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选择模板所用算法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SEARCH_DS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较快，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SEARCH_EX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更详尽。</a:t>
            </a:r>
            <a:endParaRPr lang="zh-CN" altLang="zh-CN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3495" y="546414"/>
            <a:ext cx="3881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300" normalizeH="0" baseline="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数字识别</a:t>
            </a:r>
            <a:r>
              <a:rPr kumimoji="0" lang="en-US" altLang="zh-CN" sz="1600" b="0" i="0" u="none" strike="noStrike" kern="1200" cap="none" spc="60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" panose="00000800000000000000" pitchFamily="50" charset="0"/>
                <a:ea typeface="思源黑体 CN Bold" panose="020B0800000000000000" pitchFamily="34" charset="-122"/>
                <a:cs typeface="+mn-cs"/>
              </a:rPr>
              <a:t>TITLE HERE</a:t>
            </a:r>
            <a:endParaRPr kumimoji="0" lang="zh-CN" altLang="en-US" sz="1600" b="0" i="0" u="none" strike="noStrike" kern="1200" cap="none" spc="60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krobat" panose="00000800000000000000" pitchFamily="50" charset="0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0" name="任意多边形: 形状 9"/>
          <p:cNvSpPr/>
          <p:nvPr/>
        </p:nvSpPr>
        <p:spPr>
          <a:xfrm>
            <a:off x="0" y="5894886"/>
            <a:ext cx="12192000" cy="963114"/>
          </a:xfrm>
          <a:custGeom>
            <a:avLst/>
            <a:gdLst>
              <a:gd name="connsiteX0" fmla="*/ 3113974 w 12192000"/>
              <a:gd name="connsiteY0" fmla="*/ 1134 h 963114"/>
              <a:gd name="connsiteX1" fmla="*/ 6842760 w 12192000"/>
              <a:gd name="connsiteY1" fmla="*/ 458697 h 963114"/>
              <a:gd name="connsiteX2" fmla="*/ 10683240 w 12192000"/>
              <a:gd name="connsiteY2" fmla="*/ 260577 h 963114"/>
              <a:gd name="connsiteX3" fmla="*/ 11894954 w 12192000"/>
              <a:gd name="connsiteY3" fmla="*/ 353848 h 963114"/>
              <a:gd name="connsiteX4" fmla="*/ 12192000 w 12192000"/>
              <a:gd name="connsiteY4" fmla="*/ 393981 h 963114"/>
              <a:gd name="connsiteX5" fmla="*/ 12192000 w 12192000"/>
              <a:gd name="connsiteY5" fmla="*/ 963114 h 963114"/>
              <a:gd name="connsiteX6" fmla="*/ 0 w 12192000"/>
              <a:gd name="connsiteY6" fmla="*/ 963114 h 963114"/>
              <a:gd name="connsiteX7" fmla="*/ 0 w 12192000"/>
              <a:gd name="connsiteY7" fmla="*/ 384727 h 963114"/>
              <a:gd name="connsiteX8" fmla="*/ 87764 w 12192000"/>
              <a:gd name="connsiteY8" fmla="*/ 366721 h 963114"/>
              <a:gd name="connsiteX9" fmla="*/ 2865120 w 12192000"/>
              <a:gd name="connsiteY9" fmla="*/ 1497 h 963114"/>
              <a:gd name="connsiteX10" fmla="*/ 3113974 w 12192000"/>
              <a:gd name="connsiteY10" fmla="*/ 1134 h 96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63114">
                <a:moveTo>
                  <a:pt x="3113974" y="1134"/>
                </a:moveTo>
                <a:cubicBezTo>
                  <a:pt x="4359414" y="25012"/>
                  <a:pt x="5621179" y="418216"/>
                  <a:pt x="6842760" y="458697"/>
                </a:cubicBezTo>
                <a:cubicBezTo>
                  <a:pt x="8145780" y="501877"/>
                  <a:pt x="9591040" y="235177"/>
                  <a:pt x="10683240" y="260577"/>
                </a:cubicBezTo>
                <a:cubicBezTo>
                  <a:pt x="11092815" y="270102"/>
                  <a:pt x="11509177" y="306416"/>
                  <a:pt x="11894954" y="353848"/>
                </a:cubicBezTo>
                <a:lnTo>
                  <a:pt x="12192000" y="393981"/>
                </a:lnTo>
                <a:lnTo>
                  <a:pt x="12192000" y="963114"/>
                </a:lnTo>
                <a:lnTo>
                  <a:pt x="0" y="963114"/>
                </a:lnTo>
                <a:lnTo>
                  <a:pt x="0" y="384727"/>
                </a:lnTo>
                <a:lnTo>
                  <a:pt x="87764" y="366721"/>
                </a:lnTo>
                <a:cubicBezTo>
                  <a:pt x="948809" y="194378"/>
                  <a:pt x="2036445" y="20547"/>
                  <a:pt x="2865120" y="1497"/>
                </a:cubicBezTo>
                <a:cubicBezTo>
                  <a:pt x="2947988" y="-408"/>
                  <a:pt x="3030945" y="-458"/>
                  <a:pt x="3113974" y="113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5" name="图形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95" y="5791709"/>
            <a:ext cx="1153281" cy="786328"/>
          </a:xfrm>
          <a:prstGeom prst="rect">
            <a:avLst/>
          </a:prstGeom>
        </p:spPr>
      </p:pic>
      <p:pic>
        <p:nvPicPr>
          <p:cNvPr id="22" name="图形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25401" y="4214191"/>
            <a:ext cx="2150660" cy="236384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857374" y="1736041"/>
            <a:ext cx="9020175" cy="3878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C586C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import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0" dirty="0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sensor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C586C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import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0" dirty="0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time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sensor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.reset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()  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# Reset and initialize the sensor.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sensor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.set_pixformat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kern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sensor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.GRAYSCALE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  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# Set pixel format to RGB565 (or GRAYSCALE)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sensor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.set_framesize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kern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sensor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.QQQVGA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  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# Set frame size to QVGA (320x240)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sensor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.set_contrast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sensor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.set_gainceiling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16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sensor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.set_auto_gain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False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sensor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.set_auto_whitebal(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False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 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#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关闭白平衡和增益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sensor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.set_windowing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((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40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60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))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sensor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.skip_frames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kern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time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2000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  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# Wait for settings take effect.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clock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= </a:t>
            </a:r>
            <a:r>
              <a:rPr lang="en-US" altLang="zh-CN" sz="1800" kern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time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.clock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()  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# Create a clock object to track the FPS.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C586C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while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True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clock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.tick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()  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# Update the FPS clock.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img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= </a:t>
            </a:r>
            <a:r>
              <a:rPr lang="en-US" altLang="zh-CN" sz="1800" kern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sensor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.snapshot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()  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# Take a picture and return the image.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</a:t>
            </a:r>
            <a:r>
              <a:rPr lang="en-US" altLang="zh-CN" sz="1800" kern="0" dirty="0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print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clock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.fps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())  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# Note: OpenMV Cam runs about half as fast when connected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# to the IDE. The FPS should increase once disconnected.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3495" y="546414"/>
            <a:ext cx="3881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300" normalizeH="0" baseline="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数字识别</a:t>
            </a:r>
            <a:r>
              <a:rPr kumimoji="0" lang="en-US" altLang="zh-CN" sz="1600" b="0" i="0" u="none" strike="noStrike" kern="1200" cap="none" spc="60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" panose="00000800000000000000" pitchFamily="50" charset="0"/>
                <a:ea typeface="思源黑体 CN Bold" panose="020B0800000000000000" pitchFamily="34" charset="-122"/>
                <a:cs typeface="+mn-cs"/>
              </a:rPr>
              <a:t>TITLE HERE</a:t>
            </a:r>
            <a:endParaRPr kumimoji="0" lang="zh-CN" altLang="en-US" sz="1600" b="0" i="0" u="none" strike="noStrike" kern="1200" cap="none" spc="60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krobat" panose="00000800000000000000" pitchFamily="50" charset="0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0" name="任意多边形: 形状 9"/>
          <p:cNvSpPr/>
          <p:nvPr/>
        </p:nvSpPr>
        <p:spPr>
          <a:xfrm>
            <a:off x="0" y="5894886"/>
            <a:ext cx="12192000" cy="963114"/>
          </a:xfrm>
          <a:custGeom>
            <a:avLst/>
            <a:gdLst>
              <a:gd name="connsiteX0" fmla="*/ 3113974 w 12192000"/>
              <a:gd name="connsiteY0" fmla="*/ 1134 h 963114"/>
              <a:gd name="connsiteX1" fmla="*/ 6842760 w 12192000"/>
              <a:gd name="connsiteY1" fmla="*/ 458697 h 963114"/>
              <a:gd name="connsiteX2" fmla="*/ 10683240 w 12192000"/>
              <a:gd name="connsiteY2" fmla="*/ 260577 h 963114"/>
              <a:gd name="connsiteX3" fmla="*/ 11894954 w 12192000"/>
              <a:gd name="connsiteY3" fmla="*/ 353848 h 963114"/>
              <a:gd name="connsiteX4" fmla="*/ 12192000 w 12192000"/>
              <a:gd name="connsiteY4" fmla="*/ 393981 h 963114"/>
              <a:gd name="connsiteX5" fmla="*/ 12192000 w 12192000"/>
              <a:gd name="connsiteY5" fmla="*/ 963114 h 963114"/>
              <a:gd name="connsiteX6" fmla="*/ 0 w 12192000"/>
              <a:gd name="connsiteY6" fmla="*/ 963114 h 963114"/>
              <a:gd name="connsiteX7" fmla="*/ 0 w 12192000"/>
              <a:gd name="connsiteY7" fmla="*/ 384727 h 963114"/>
              <a:gd name="connsiteX8" fmla="*/ 87764 w 12192000"/>
              <a:gd name="connsiteY8" fmla="*/ 366721 h 963114"/>
              <a:gd name="connsiteX9" fmla="*/ 2865120 w 12192000"/>
              <a:gd name="connsiteY9" fmla="*/ 1497 h 963114"/>
              <a:gd name="connsiteX10" fmla="*/ 3113974 w 12192000"/>
              <a:gd name="connsiteY10" fmla="*/ 1134 h 96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63114">
                <a:moveTo>
                  <a:pt x="3113974" y="1134"/>
                </a:moveTo>
                <a:cubicBezTo>
                  <a:pt x="4359414" y="25012"/>
                  <a:pt x="5621179" y="418216"/>
                  <a:pt x="6842760" y="458697"/>
                </a:cubicBezTo>
                <a:cubicBezTo>
                  <a:pt x="8145780" y="501877"/>
                  <a:pt x="9591040" y="235177"/>
                  <a:pt x="10683240" y="260577"/>
                </a:cubicBezTo>
                <a:cubicBezTo>
                  <a:pt x="11092815" y="270102"/>
                  <a:pt x="11509177" y="306416"/>
                  <a:pt x="11894954" y="353848"/>
                </a:cubicBezTo>
                <a:lnTo>
                  <a:pt x="12192000" y="393981"/>
                </a:lnTo>
                <a:lnTo>
                  <a:pt x="12192000" y="963114"/>
                </a:lnTo>
                <a:lnTo>
                  <a:pt x="0" y="963114"/>
                </a:lnTo>
                <a:lnTo>
                  <a:pt x="0" y="384727"/>
                </a:lnTo>
                <a:lnTo>
                  <a:pt x="87764" y="366721"/>
                </a:lnTo>
                <a:cubicBezTo>
                  <a:pt x="948809" y="194378"/>
                  <a:pt x="2036445" y="20547"/>
                  <a:pt x="2865120" y="1497"/>
                </a:cubicBezTo>
                <a:cubicBezTo>
                  <a:pt x="2947988" y="-408"/>
                  <a:pt x="3030945" y="-458"/>
                  <a:pt x="3113974" y="113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5" name="图形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95" y="5791709"/>
            <a:ext cx="1153281" cy="786328"/>
          </a:xfrm>
          <a:prstGeom prst="rect">
            <a:avLst/>
          </a:prstGeom>
        </p:spPr>
      </p:pic>
      <p:pic>
        <p:nvPicPr>
          <p:cNvPr id="22" name="图形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25401" y="4214191"/>
            <a:ext cx="2150660" cy="2363846"/>
          </a:xfrm>
          <a:prstGeom prst="rect">
            <a:avLst/>
          </a:prstGeom>
        </p:spPr>
      </p:pic>
      <p:pic>
        <p:nvPicPr>
          <p:cNvPr id="1042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632" y="2842295"/>
            <a:ext cx="381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图片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842" y="2842295"/>
            <a:ext cx="381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图片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332" y="2844414"/>
            <a:ext cx="381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图片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542" y="2817423"/>
            <a:ext cx="381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图片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597" y="2793067"/>
            <a:ext cx="381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图片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242" y="2793066"/>
            <a:ext cx="381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图片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8452" y="2760273"/>
            <a:ext cx="381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图片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549" y="2766820"/>
            <a:ext cx="381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2" name="Rectangle 20"/>
          <p:cNvSpPr>
            <a:spLocks noChangeArrowheads="1"/>
          </p:cNvSpPr>
          <p:nvPr/>
        </p:nvSpPr>
        <p:spPr bwMode="auto">
          <a:xfrm>
            <a:off x="0" y="1028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3495" y="546414"/>
            <a:ext cx="3881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300" normalizeH="0" baseline="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数字识别</a:t>
            </a:r>
            <a:r>
              <a:rPr kumimoji="0" lang="en-US" altLang="zh-CN" sz="1600" b="0" i="0" u="none" strike="noStrike" kern="1200" cap="none" spc="60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" panose="00000800000000000000" pitchFamily="50" charset="0"/>
                <a:ea typeface="思源黑体 CN Bold" panose="020B0800000000000000" pitchFamily="34" charset="-122"/>
                <a:cs typeface="+mn-cs"/>
              </a:rPr>
              <a:t>TITLE HERE</a:t>
            </a:r>
            <a:endParaRPr kumimoji="0" lang="zh-CN" altLang="en-US" sz="1600" b="0" i="0" u="none" strike="noStrike" kern="1200" cap="none" spc="60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krobat" panose="00000800000000000000" pitchFamily="50" charset="0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0" name="任意多边形: 形状 9"/>
          <p:cNvSpPr/>
          <p:nvPr/>
        </p:nvSpPr>
        <p:spPr>
          <a:xfrm>
            <a:off x="0" y="5894886"/>
            <a:ext cx="12192000" cy="963114"/>
          </a:xfrm>
          <a:custGeom>
            <a:avLst/>
            <a:gdLst>
              <a:gd name="connsiteX0" fmla="*/ 3113974 w 12192000"/>
              <a:gd name="connsiteY0" fmla="*/ 1134 h 963114"/>
              <a:gd name="connsiteX1" fmla="*/ 6842760 w 12192000"/>
              <a:gd name="connsiteY1" fmla="*/ 458697 h 963114"/>
              <a:gd name="connsiteX2" fmla="*/ 10683240 w 12192000"/>
              <a:gd name="connsiteY2" fmla="*/ 260577 h 963114"/>
              <a:gd name="connsiteX3" fmla="*/ 11894954 w 12192000"/>
              <a:gd name="connsiteY3" fmla="*/ 353848 h 963114"/>
              <a:gd name="connsiteX4" fmla="*/ 12192000 w 12192000"/>
              <a:gd name="connsiteY4" fmla="*/ 393981 h 963114"/>
              <a:gd name="connsiteX5" fmla="*/ 12192000 w 12192000"/>
              <a:gd name="connsiteY5" fmla="*/ 963114 h 963114"/>
              <a:gd name="connsiteX6" fmla="*/ 0 w 12192000"/>
              <a:gd name="connsiteY6" fmla="*/ 963114 h 963114"/>
              <a:gd name="connsiteX7" fmla="*/ 0 w 12192000"/>
              <a:gd name="connsiteY7" fmla="*/ 384727 h 963114"/>
              <a:gd name="connsiteX8" fmla="*/ 87764 w 12192000"/>
              <a:gd name="connsiteY8" fmla="*/ 366721 h 963114"/>
              <a:gd name="connsiteX9" fmla="*/ 2865120 w 12192000"/>
              <a:gd name="connsiteY9" fmla="*/ 1497 h 963114"/>
              <a:gd name="connsiteX10" fmla="*/ 3113974 w 12192000"/>
              <a:gd name="connsiteY10" fmla="*/ 1134 h 96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63114">
                <a:moveTo>
                  <a:pt x="3113974" y="1134"/>
                </a:moveTo>
                <a:cubicBezTo>
                  <a:pt x="4359414" y="25012"/>
                  <a:pt x="5621179" y="418216"/>
                  <a:pt x="6842760" y="458697"/>
                </a:cubicBezTo>
                <a:cubicBezTo>
                  <a:pt x="8145780" y="501877"/>
                  <a:pt x="9591040" y="235177"/>
                  <a:pt x="10683240" y="260577"/>
                </a:cubicBezTo>
                <a:cubicBezTo>
                  <a:pt x="11092815" y="270102"/>
                  <a:pt x="11509177" y="306416"/>
                  <a:pt x="11894954" y="353848"/>
                </a:cubicBezTo>
                <a:lnTo>
                  <a:pt x="12192000" y="393981"/>
                </a:lnTo>
                <a:lnTo>
                  <a:pt x="12192000" y="963114"/>
                </a:lnTo>
                <a:lnTo>
                  <a:pt x="0" y="963114"/>
                </a:lnTo>
                <a:lnTo>
                  <a:pt x="0" y="384727"/>
                </a:lnTo>
                <a:lnTo>
                  <a:pt x="87764" y="366721"/>
                </a:lnTo>
                <a:cubicBezTo>
                  <a:pt x="948809" y="194378"/>
                  <a:pt x="2036445" y="20547"/>
                  <a:pt x="2865120" y="1497"/>
                </a:cubicBezTo>
                <a:cubicBezTo>
                  <a:pt x="2947988" y="-408"/>
                  <a:pt x="3030945" y="-458"/>
                  <a:pt x="3113974" y="113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5" name="图形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95" y="5791709"/>
            <a:ext cx="1153281" cy="786328"/>
          </a:xfrm>
          <a:prstGeom prst="rect">
            <a:avLst/>
          </a:prstGeom>
        </p:spPr>
      </p:pic>
      <p:pic>
        <p:nvPicPr>
          <p:cNvPr id="22" name="图形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25401" y="4214191"/>
            <a:ext cx="2150660" cy="236384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857374" y="1295922"/>
            <a:ext cx="9657495" cy="4776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C586C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import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0" dirty="0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sensor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 </a:t>
            </a:r>
            <a:r>
              <a:rPr lang="en-US" altLang="zh-CN" sz="1800" kern="0" dirty="0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image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 </a:t>
            </a:r>
            <a:r>
              <a:rPr lang="en-US" altLang="zh-CN" sz="1800" kern="0" dirty="0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time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C586C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from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image </a:t>
            </a:r>
            <a:r>
              <a:rPr lang="en-US" altLang="zh-CN" sz="1800" kern="0" dirty="0">
                <a:solidFill>
                  <a:srgbClr val="C586C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import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SEARCH_EX, SEARCH_DS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sensor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.reset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()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# Set sensor settings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sensor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.set_contrast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sensor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.set_gainceiling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16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sensor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.set_pixformat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kern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sensor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.GRAYSCALE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sensor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.set_framesize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kern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sensor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.QQVGA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sensor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.skip_frames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kern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time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= 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2000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sensor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.set_auto_gain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False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sensor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.set_auto_whitebal(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False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 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#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关闭白平衡和增益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#sensor.set_hmirror(True)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#sensor.set_vflip(True)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clock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= </a:t>
            </a:r>
            <a:r>
              <a:rPr lang="en-US" altLang="zh-CN" sz="1800" kern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time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.clock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()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pgms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= [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"/images/1.pgm"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"/images/2.pgm"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"/images/3.pgm"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"/images/4.pgm"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"/images/5.pgm"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"/images/6.pgm"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"/images/7.pgm"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"/images/8.pgm"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]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C586C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while</a:t>
            </a: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(True)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clock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.tick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()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img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= </a:t>
            </a:r>
            <a:r>
              <a:rPr lang="en-US" altLang="zh-CN" sz="1800" kern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sensor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.snapshot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()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</a:t>
            </a:r>
            <a:r>
              <a:rPr lang="en-US" altLang="zh-CN" sz="1800" kern="0" dirty="0">
                <a:solidFill>
                  <a:srgbClr val="C586C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for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0" dirty="0">
                <a:solidFill>
                  <a:srgbClr val="C586C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in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pgms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</a:t>
            </a:r>
            <a:r>
              <a:rPr lang="en-US" altLang="zh-CN" sz="1800" kern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template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= </a:t>
            </a:r>
            <a:r>
              <a:rPr lang="en-US" altLang="zh-CN" sz="1800" kern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image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.Image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</a:t>
            </a:r>
            <a:r>
              <a:rPr lang="en-US" altLang="zh-CN" sz="1800" kern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= 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img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.find_template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kern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template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 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0.60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 </a:t>
            </a:r>
            <a:r>
              <a:rPr lang="en-US" altLang="zh-CN" sz="1800" kern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step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 </a:t>
            </a:r>
            <a:r>
              <a:rPr lang="en-US" altLang="zh-CN" sz="1800" kern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search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=SEARCH_EX) 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#, </a:t>
            </a:r>
            <a:r>
              <a:rPr lang="en-US" altLang="zh-CN" sz="1800" kern="0" dirty="0" err="1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roi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=(10, 0, 60, 60))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</a:t>
            </a:r>
            <a:r>
              <a:rPr lang="en-US" altLang="zh-CN" sz="1800" kern="0" dirty="0">
                <a:solidFill>
                  <a:srgbClr val="C586C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if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    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img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.draw_rectangle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kern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    </a:t>
            </a:r>
            <a:r>
              <a:rPr lang="en-US" altLang="zh-CN" sz="1800" kern="0" dirty="0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print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3495" y="546414"/>
            <a:ext cx="3881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300" normalizeH="0" baseline="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数字识别</a:t>
            </a:r>
            <a:r>
              <a:rPr kumimoji="0" lang="en-US" altLang="zh-CN" sz="1600" b="0" i="0" u="none" strike="noStrike" kern="1200" cap="none" spc="60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" panose="00000800000000000000" pitchFamily="50" charset="0"/>
                <a:ea typeface="思源黑体 CN Bold" panose="020B0800000000000000" pitchFamily="34" charset="-122"/>
                <a:cs typeface="+mn-cs"/>
              </a:rPr>
              <a:t>TITLE HERE</a:t>
            </a:r>
            <a:endParaRPr kumimoji="0" lang="zh-CN" altLang="en-US" sz="1600" b="0" i="0" u="none" strike="noStrike" kern="1200" cap="none" spc="60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krobat" panose="00000800000000000000" pitchFamily="50" charset="0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0" name="任意多边形: 形状 9"/>
          <p:cNvSpPr/>
          <p:nvPr/>
        </p:nvSpPr>
        <p:spPr>
          <a:xfrm>
            <a:off x="0" y="5894886"/>
            <a:ext cx="12192000" cy="963114"/>
          </a:xfrm>
          <a:custGeom>
            <a:avLst/>
            <a:gdLst>
              <a:gd name="connsiteX0" fmla="*/ 3113974 w 12192000"/>
              <a:gd name="connsiteY0" fmla="*/ 1134 h 963114"/>
              <a:gd name="connsiteX1" fmla="*/ 6842760 w 12192000"/>
              <a:gd name="connsiteY1" fmla="*/ 458697 h 963114"/>
              <a:gd name="connsiteX2" fmla="*/ 10683240 w 12192000"/>
              <a:gd name="connsiteY2" fmla="*/ 260577 h 963114"/>
              <a:gd name="connsiteX3" fmla="*/ 11894954 w 12192000"/>
              <a:gd name="connsiteY3" fmla="*/ 353848 h 963114"/>
              <a:gd name="connsiteX4" fmla="*/ 12192000 w 12192000"/>
              <a:gd name="connsiteY4" fmla="*/ 393981 h 963114"/>
              <a:gd name="connsiteX5" fmla="*/ 12192000 w 12192000"/>
              <a:gd name="connsiteY5" fmla="*/ 963114 h 963114"/>
              <a:gd name="connsiteX6" fmla="*/ 0 w 12192000"/>
              <a:gd name="connsiteY6" fmla="*/ 963114 h 963114"/>
              <a:gd name="connsiteX7" fmla="*/ 0 w 12192000"/>
              <a:gd name="connsiteY7" fmla="*/ 384727 h 963114"/>
              <a:gd name="connsiteX8" fmla="*/ 87764 w 12192000"/>
              <a:gd name="connsiteY8" fmla="*/ 366721 h 963114"/>
              <a:gd name="connsiteX9" fmla="*/ 2865120 w 12192000"/>
              <a:gd name="connsiteY9" fmla="*/ 1497 h 963114"/>
              <a:gd name="connsiteX10" fmla="*/ 3113974 w 12192000"/>
              <a:gd name="connsiteY10" fmla="*/ 1134 h 96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63114">
                <a:moveTo>
                  <a:pt x="3113974" y="1134"/>
                </a:moveTo>
                <a:cubicBezTo>
                  <a:pt x="4359414" y="25012"/>
                  <a:pt x="5621179" y="418216"/>
                  <a:pt x="6842760" y="458697"/>
                </a:cubicBezTo>
                <a:cubicBezTo>
                  <a:pt x="8145780" y="501877"/>
                  <a:pt x="9591040" y="235177"/>
                  <a:pt x="10683240" y="260577"/>
                </a:cubicBezTo>
                <a:cubicBezTo>
                  <a:pt x="11092815" y="270102"/>
                  <a:pt x="11509177" y="306416"/>
                  <a:pt x="11894954" y="353848"/>
                </a:cubicBezTo>
                <a:lnTo>
                  <a:pt x="12192000" y="393981"/>
                </a:lnTo>
                <a:lnTo>
                  <a:pt x="12192000" y="963114"/>
                </a:lnTo>
                <a:lnTo>
                  <a:pt x="0" y="963114"/>
                </a:lnTo>
                <a:lnTo>
                  <a:pt x="0" y="384727"/>
                </a:lnTo>
                <a:lnTo>
                  <a:pt x="87764" y="366721"/>
                </a:lnTo>
                <a:cubicBezTo>
                  <a:pt x="948809" y="194378"/>
                  <a:pt x="2036445" y="20547"/>
                  <a:pt x="2865120" y="1497"/>
                </a:cubicBezTo>
                <a:cubicBezTo>
                  <a:pt x="2947988" y="-408"/>
                  <a:pt x="3030945" y="-458"/>
                  <a:pt x="3113974" y="113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5" name="图形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95" y="5791709"/>
            <a:ext cx="1153281" cy="786328"/>
          </a:xfrm>
          <a:prstGeom prst="rect">
            <a:avLst/>
          </a:prstGeom>
        </p:spPr>
      </p:pic>
      <p:pic>
        <p:nvPicPr>
          <p:cNvPr id="22" name="图形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25401" y="4214191"/>
            <a:ext cx="2150660" cy="236384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76" y="3110933"/>
            <a:ext cx="1524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76" y="1390650"/>
            <a:ext cx="1524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266" y="1380343"/>
            <a:ext cx="9087842" cy="4931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3495" y="546414"/>
            <a:ext cx="48013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2BB7B3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外设控制：舵机，串口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2BB7B3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2BB7B3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</a:rPr>
              <a:t>板间通信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2BB7B3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60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" panose="00000800000000000000" pitchFamily="50" charset="0"/>
                <a:ea typeface="思源黑体 CN Bold" panose="020B0800000000000000" pitchFamily="34" charset="-122"/>
                <a:cs typeface="+mn-cs"/>
              </a:rPr>
              <a:t>TITLE HERE</a:t>
            </a:r>
            <a:endParaRPr kumimoji="0" lang="zh-CN" altLang="en-US" sz="1600" b="0" i="0" u="none" strike="noStrike" kern="1200" cap="none" spc="60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krobat" panose="00000800000000000000" pitchFamily="50" charset="0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0" name="任意多边形: 形状 9"/>
          <p:cNvSpPr/>
          <p:nvPr/>
        </p:nvSpPr>
        <p:spPr>
          <a:xfrm>
            <a:off x="0" y="5894886"/>
            <a:ext cx="12192000" cy="963114"/>
          </a:xfrm>
          <a:custGeom>
            <a:avLst/>
            <a:gdLst>
              <a:gd name="connsiteX0" fmla="*/ 3113974 w 12192000"/>
              <a:gd name="connsiteY0" fmla="*/ 1134 h 963114"/>
              <a:gd name="connsiteX1" fmla="*/ 6842760 w 12192000"/>
              <a:gd name="connsiteY1" fmla="*/ 458697 h 963114"/>
              <a:gd name="connsiteX2" fmla="*/ 10683240 w 12192000"/>
              <a:gd name="connsiteY2" fmla="*/ 260577 h 963114"/>
              <a:gd name="connsiteX3" fmla="*/ 11894954 w 12192000"/>
              <a:gd name="connsiteY3" fmla="*/ 353848 h 963114"/>
              <a:gd name="connsiteX4" fmla="*/ 12192000 w 12192000"/>
              <a:gd name="connsiteY4" fmla="*/ 393981 h 963114"/>
              <a:gd name="connsiteX5" fmla="*/ 12192000 w 12192000"/>
              <a:gd name="connsiteY5" fmla="*/ 963114 h 963114"/>
              <a:gd name="connsiteX6" fmla="*/ 0 w 12192000"/>
              <a:gd name="connsiteY6" fmla="*/ 963114 h 963114"/>
              <a:gd name="connsiteX7" fmla="*/ 0 w 12192000"/>
              <a:gd name="connsiteY7" fmla="*/ 384727 h 963114"/>
              <a:gd name="connsiteX8" fmla="*/ 87764 w 12192000"/>
              <a:gd name="connsiteY8" fmla="*/ 366721 h 963114"/>
              <a:gd name="connsiteX9" fmla="*/ 2865120 w 12192000"/>
              <a:gd name="connsiteY9" fmla="*/ 1497 h 963114"/>
              <a:gd name="connsiteX10" fmla="*/ 3113974 w 12192000"/>
              <a:gd name="connsiteY10" fmla="*/ 1134 h 96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63114">
                <a:moveTo>
                  <a:pt x="3113974" y="1134"/>
                </a:moveTo>
                <a:cubicBezTo>
                  <a:pt x="4359414" y="25012"/>
                  <a:pt x="5621179" y="418216"/>
                  <a:pt x="6842760" y="458697"/>
                </a:cubicBezTo>
                <a:cubicBezTo>
                  <a:pt x="8145780" y="501877"/>
                  <a:pt x="9591040" y="235177"/>
                  <a:pt x="10683240" y="260577"/>
                </a:cubicBezTo>
                <a:cubicBezTo>
                  <a:pt x="11092815" y="270102"/>
                  <a:pt x="11509177" y="306416"/>
                  <a:pt x="11894954" y="353848"/>
                </a:cubicBezTo>
                <a:lnTo>
                  <a:pt x="12192000" y="393981"/>
                </a:lnTo>
                <a:lnTo>
                  <a:pt x="12192000" y="963114"/>
                </a:lnTo>
                <a:lnTo>
                  <a:pt x="0" y="963114"/>
                </a:lnTo>
                <a:lnTo>
                  <a:pt x="0" y="384727"/>
                </a:lnTo>
                <a:lnTo>
                  <a:pt x="87764" y="366721"/>
                </a:lnTo>
                <a:cubicBezTo>
                  <a:pt x="948809" y="194378"/>
                  <a:pt x="2036445" y="20547"/>
                  <a:pt x="2865120" y="1497"/>
                </a:cubicBezTo>
                <a:cubicBezTo>
                  <a:pt x="2947988" y="-408"/>
                  <a:pt x="3030945" y="-458"/>
                  <a:pt x="3113974" y="113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5" name="图形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95" y="5791709"/>
            <a:ext cx="1153281" cy="786328"/>
          </a:xfrm>
          <a:prstGeom prst="rect">
            <a:avLst/>
          </a:prstGeom>
        </p:spPr>
      </p:pic>
      <p:pic>
        <p:nvPicPr>
          <p:cNvPr id="22" name="图形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25401" y="4214191"/>
            <a:ext cx="2150660" cy="236384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04850" y="209614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ea typeface="等线" panose="02010600030101010101" charset="-122"/>
                <a:cs typeface="Times New Roman" panose="02020603050405020304" pitchFamily="18" charset="0"/>
              </a:rPr>
              <a:t>通过控制</a:t>
            </a:r>
            <a:r>
              <a:rPr lang="en-US" altLang="zh-CN" sz="1800">
                <a:effectLst/>
                <a:ea typeface="等线" panose="02010600030101010101" charset="-122"/>
                <a:cs typeface="Times New Roman" panose="02020603050405020304" pitchFamily="18" charset="0"/>
              </a:rPr>
              <a:t>pwm</a:t>
            </a:r>
            <a:r>
              <a:rPr lang="zh-CN" altLang="zh-CN" sz="1800">
                <a:effectLst/>
                <a:ea typeface="等线" panose="02010600030101010101" charset="-122"/>
                <a:cs typeface="Times New Roman" panose="02020603050405020304" pitchFamily="18" charset="0"/>
              </a:rPr>
              <a:t>波的占空比改变脉冲宽度来调整舵机角度，脉冲宽度范围：</a:t>
            </a:r>
            <a:r>
              <a:rPr lang="en-US" altLang="zh-CN" sz="1800">
                <a:effectLst/>
                <a:ea typeface="等线" panose="02010600030101010101" charset="-122"/>
                <a:cs typeface="Times New Roman" panose="02020603050405020304" pitchFamily="18" charset="0"/>
              </a:rPr>
              <a:t>0.5ms-2.5ms</a:t>
            </a:r>
            <a:r>
              <a:rPr lang="zh-CN" altLang="zh-CN" sz="1800">
                <a:effectLst/>
                <a:ea typeface="等线" panose="02010600030101010101" charset="-122"/>
                <a:cs typeface="Times New Roman" panose="02020603050405020304" pitchFamily="18" charset="0"/>
              </a:rPr>
              <a:t>，舵机转向范围：</a:t>
            </a:r>
            <a:r>
              <a:rPr lang="en-US" altLang="zh-CN" sz="1800">
                <a:effectLst/>
                <a:ea typeface="等线" panose="02010600030101010101" charset="-122"/>
                <a:cs typeface="Times New Roman" panose="02020603050405020304" pitchFamily="18" charset="0"/>
              </a:rPr>
              <a:t>0-180</a:t>
            </a:r>
            <a:r>
              <a:rPr lang="zh-CN" altLang="zh-CN" sz="1800">
                <a:effectLst/>
                <a:ea typeface="等线" panose="02010600030101010101" charset="-122"/>
                <a:cs typeface="Times New Roman" panose="02020603050405020304" pitchFamily="18" charset="0"/>
              </a:rPr>
              <a:t>°，实测出舵机在小车上的最大转向范围并加以控制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65155" y="3284668"/>
            <a:ext cx="11877675" cy="3160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#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舵机控制初始化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tim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= Timer(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4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 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freq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100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 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# Frequency in Hz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ch1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= 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tim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.channel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 </a:t>
            </a:r>
            <a:r>
              <a:rPr lang="en-US" altLang="zh-CN" sz="1800" kern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Timer.PWM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 </a:t>
            </a:r>
            <a:r>
              <a:rPr lang="en-US" altLang="zh-CN" sz="1800" kern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pin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=Pin(</a:t>
            </a:r>
            <a:r>
              <a:rPr lang="en-US" altLang="zh-CN" sz="1800" kern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"P7"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), 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pulse_width_percent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17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 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#12-25 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右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左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17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中间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pwp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= 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17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def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0" dirty="0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rotate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kern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angle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): 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#(-90~90)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</a:t>
            </a:r>
            <a:r>
              <a:rPr lang="en-US" altLang="zh-CN" sz="1800" kern="0" dirty="0">
                <a:solidFill>
                  <a:srgbClr val="C586C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if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angle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&gt;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90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</a:t>
            </a:r>
            <a:r>
              <a:rPr lang="en-US" altLang="zh-CN" sz="1800" kern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angle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= 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90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</a:t>
            </a:r>
            <a:r>
              <a:rPr lang="en-US" altLang="zh-CN" sz="1800" kern="0" dirty="0" err="1">
                <a:solidFill>
                  <a:srgbClr val="C586C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elif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angle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&lt;-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27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</a:t>
            </a:r>
            <a:r>
              <a:rPr lang="en-US" altLang="zh-CN" sz="1800" kern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angle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= -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27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pwp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= 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15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+ 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20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*</a:t>
            </a:r>
            <a:r>
              <a:rPr lang="en-US" altLang="zh-CN" sz="1800" kern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(angle)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180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</a:t>
            </a:r>
            <a:r>
              <a:rPr lang="en-US" altLang="zh-CN" sz="1800" kern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ch1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.pulse_width_percent(</a:t>
            </a:r>
            <a:r>
              <a:rPr lang="en-US" altLang="zh-CN" sz="1800" kern="0" dirty="0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round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pwp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))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def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qtleft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():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</a:t>
            </a:r>
            <a:r>
              <a:rPr lang="en-US" altLang="zh-CN" sz="1800" kern="0" dirty="0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rotate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90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def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qtright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():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</a:t>
            </a:r>
            <a:r>
              <a:rPr lang="en-US" altLang="zh-CN" sz="1800" kern="0" dirty="0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rotate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(-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27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def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0" dirty="0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straight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():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</a:t>
            </a:r>
            <a:r>
              <a:rPr lang="en-US" altLang="zh-CN" sz="1800" kern="0" dirty="0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rotate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18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14325" y="791210"/>
            <a:ext cx="1012761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机械结构：小车底盘由两个 JGB37-520 直流电机，和一个舵机 DS3225 组成。小车的后轮</a:t>
            </a:r>
            <a:endParaRPr lang="zh-CN" altLang="en-US"/>
          </a:p>
          <a:p>
            <a:r>
              <a:rPr lang="zh-CN" altLang="en-US"/>
              <a:t>与直流电机连接。前轮通过连杆和舵机相连。舵机转动，前轮跟着转向。</a:t>
            </a:r>
            <a:endParaRPr lang="zh-CN" altLang="en-US"/>
          </a:p>
          <a:p>
            <a:r>
              <a:rPr lang="zh-CN" altLang="en-US"/>
              <a:t>电路组成：小车底盘的电路部分由 stm32f103c8t6 作为主控。它控制了一个 oled 屏幕。它</a:t>
            </a:r>
            <a:endParaRPr lang="zh-CN" altLang="en-US"/>
          </a:p>
          <a:p>
            <a:r>
              <a:rPr lang="zh-CN" altLang="en-US"/>
              <a:t>输出一路 pwm 波给 tb6612 电机驱动板, 并读取电机编码器的信号，从而实现了电机速度闭环</a:t>
            </a:r>
            <a:endParaRPr lang="zh-CN" altLang="en-US"/>
          </a:p>
          <a:p>
            <a:r>
              <a:rPr lang="zh-CN" altLang="en-US"/>
              <a:t>控制。12V 电源通过两个降压模块转为 3.3V 和 5V, 给单片机，屏幕，电机驱动板供电。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14325" y="1758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原型验证</a:t>
            </a:r>
            <a:endParaRPr lang="zh-CN" altLang="en-US"/>
          </a:p>
        </p:txBody>
      </p:sp>
      <p:pic>
        <p:nvPicPr>
          <p:cNvPr id="15" name="图形 14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684357" y="625007"/>
            <a:ext cx="3057110" cy="5617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60" y="2267585"/>
            <a:ext cx="5123815" cy="42862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3495" y="546414"/>
            <a:ext cx="48013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2BB7B3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外设控制：舵机，串口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2BB7B3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2BB7B3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</a:rPr>
              <a:t>板间通信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2BB7B3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60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" panose="00000800000000000000" pitchFamily="50" charset="0"/>
                <a:ea typeface="思源黑体 CN Bold" panose="020B0800000000000000" pitchFamily="34" charset="-122"/>
                <a:cs typeface="+mn-cs"/>
              </a:rPr>
              <a:t>TITLE HERE</a:t>
            </a:r>
            <a:endParaRPr kumimoji="0" lang="zh-CN" altLang="en-US" sz="1600" b="0" i="0" u="none" strike="noStrike" kern="1200" cap="none" spc="60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krobat" panose="00000800000000000000" pitchFamily="50" charset="0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0" name="任意多边形: 形状 9"/>
          <p:cNvSpPr/>
          <p:nvPr/>
        </p:nvSpPr>
        <p:spPr>
          <a:xfrm>
            <a:off x="0" y="5894886"/>
            <a:ext cx="12192000" cy="963114"/>
          </a:xfrm>
          <a:custGeom>
            <a:avLst/>
            <a:gdLst>
              <a:gd name="connsiteX0" fmla="*/ 3113974 w 12192000"/>
              <a:gd name="connsiteY0" fmla="*/ 1134 h 963114"/>
              <a:gd name="connsiteX1" fmla="*/ 6842760 w 12192000"/>
              <a:gd name="connsiteY1" fmla="*/ 458697 h 963114"/>
              <a:gd name="connsiteX2" fmla="*/ 10683240 w 12192000"/>
              <a:gd name="connsiteY2" fmla="*/ 260577 h 963114"/>
              <a:gd name="connsiteX3" fmla="*/ 11894954 w 12192000"/>
              <a:gd name="connsiteY3" fmla="*/ 353848 h 963114"/>
              <a:gd name="connsiteX4" fmla="*/ 12192000 w 12192000"/>
              <a:gd name="connsiteY4" fmla="*/ 393981 h 963114"/>
              <a:gd name="connsiteX5" fmla="*/ 12192000 w 12192000"/>
              <a:gd name="connsiteY5" fmla="*/ 963114 h 963114"/>
              <a:gd name="connsiteX6" fmla="*/ 0 w 12192000"/>
              <a:gd name="connsiteY6" fmla="*/ 963114 h 963114"/>
              <a:gd name="connsiteX7" fmla="*/ 0 w 12192000"/>
              <a:gd name="connsiteY7" fmla="*/ 384727 h 963114"/>
              <a:gd name="connsiteX8" fmla="*/ 87764 w 12192000"/>
              <a:gd name="connsiteY8" fmla="*/ 366721 h 963114"/>
              <a:gd name="connsiteX9" fmla="*/ 2865120 w 12192000"/>
              <a:gd name="connsiteY9" fmla="*/ 1497 h 963114"/>
              <a:gd name="connsiteX10" fmla="*/ 3113974 w 12192000"/>
              <a:gd name="connsiteY10" fmla="*/ 1134 h 96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63114">
                <a:moveTo>
                  <a:pt x="3113974" y="1134"/>
                </a:moveTo>
                <a:cubicBezTo>
                  <a:pt x="4359414" y="25012"/>
                  <a:pt x="5621179" y="418216"/>
                  <a:pt x="6842760" y="458697"/>
                </a:cubicBezTo>
                <a:cubicBezTo>
                  <a:pt x="8145780" y="501877"/>
                  <a:pt x="9591040" y="235177"/>
                  <a:pt x="10683240" y="260577"/>
                </a:cubicBezTo>
                <a:cubicBezTo>
                  <a:pt x="11092815" y="270102"/>
                  <a:pt x="11509177" y="306416"/>
                  <a:pt x="11894954" y="353848"/>
                </a:cubicBezTo>
                <a:lnTo>
                  <a:pt x="12192000" y="393981"/>
                </a:lnTo>
                <a:lnTo>
                  <a:pt x="12192000" y="963114"/>
                </a:lnTo>
                <a:lnTo>
                  <a:pt x="0" y="963114"/>
                </a:lnTo>
                <a:lnTo>
                  <a:pt x="0" y="384727"/>
                </a:lnTo>
                <a:lnTo>
                  <a:pt x="87764" y="366721"/>
                </a:lnTo>
                <a:cubicBezTo>
                  <a:pt x="948809" y="194378"/>
                  <a:pt x="2036445" y="20547"/>
                  <a:pt x="2865120" y="1497"/>
                </a:cubicBezTo>
                <a:cubicBezTo>
                  <a:pt x="2947988" y="-408"/>
                  <a:pt x="3030945" y="-458"/>
                  <a:pt x="3113974" y="113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5" name="图形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95" y="5791709"/>
            <a:ext cx="1153281" cy="786328"/>
          </a:xfrm>
          <a:prstGeom prst="rect">
            <a:avLst/>
          </a:prstGeom>
        </p:spPr>
      </p:pic>
      <p:pic>
        <p:nvPicPr>
          <p:cNvPr id="22" name="图形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25401" y="4214191"/>
            <a:ext cx="2150660" cy="236384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90135" y="2092382"/>
            <a:ext cx="9705975" cy="1017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 err="1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Openmv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串口初始化代码</a:t>
            </a:r>
            <a:endParaRPr lang="en-US" altLang="zh-CN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：</a:t>
            </a:r>
            <a:endParaRPr lang="zh-CN" altLang="zh-CN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#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串口初始化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p4-pb7 p5-pb6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l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uart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= UART(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 </a:t>
            </a:r>
            <a:r>
              <a:rPr lang="en-US" altLang="zh-CN" sz="1800" kern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9600</a:t>
            </a:r>
            <a:r>
              <a:rPr lang="en-US" altLang="zh-CN" sz="1800" kern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  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#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初始化串口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，波特率为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9600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（注意：上位机记得也配置成</a:t>
            </a:r>
            <a:r>
              <a:rPr lang="en-US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9600</a:t>
            </a:r>
            <a:r>
              <a:rPr lang="zh-CN" altLang="zh-CN" sz="1800" kern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lang="zh-CN" altLang="zh-CN" sz="1800" kern="100" dirty="0">
              <a:effectLst/>
              <a:highlight>
                <a:srgbClr val="1E1E1E"/>
              </a:highlight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66776" y="3486733"/>
            <a:ext cx="884872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两板间的通信思路：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OpenMV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作为舵机驱动板和视觉模块起到了控制小车转向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(</a:t>
            </a:r>
            <a:r>
              <a:rPr lang="en-US" altLang="zh-CN" sz="1800" kern="100" dirty="0" err="1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pid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)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以及识别分析环境信息的作用，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F103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作为双电机的主控板起到了速度</a:t>
            </a:r>
            <a:r>
              <a:rPr lang="en-US" altLang="zh-CN" sz="1800" kern="100" dirty="0" err="1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pid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控制以及屏幕按键等外设驱动的作用。所以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OpenMV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需要从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F103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得到任务信息即切换任务的指令，包括返回起始点，远近端控制，启停指令等，而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F103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需要从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OpenMV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得到电机速度的控制指令，包括速度大小，正反转等，以协同舵机完成任务。</a:t>
            </a:r>
            <a:endParaRPr lang="zh-CN" altLang="zh-CN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使用蓝牙串口模块连接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OpenMV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与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F103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进行通信，蓝牙模块在完成配对后使用方法与串口一致。</a:t>
            </a:r>
            <a:endParaRPr lang="zh-CN" altLang="zh-CN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3495" y="546414"/>
            <a:ext cx="4801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2BB7B3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系统设计</a:t>
            </a:r>
            <a:r>
              <a:rPr kumimoji="0" lang="en-US" altLang="zh-CN" sz="1600" b="0" i="0" u="none" strike="noStrike" kern="1200" cap="none" spc="600" normalizeH="0" baseline="0" noProof="0" dirty="0">
                <a:ln>
                  <a:noFill/>
                </a:ln>
                <a:solidFill>
                  <a:srgbClr val="ED6C00"/>
                </a:solidFill>
                <a:effectLst/>
                <a:uLnTx/>
                <a:uFillTx/>
                <a:latin typeface="Akrobat" panose="00000800000000000000" pitchFamily="50" charset="0"/>
                <a:ea typeface="思源黑体 CN Bold" panose="020B0800000000000000" pitchFamily="34" charset="-122"/>
                <a:cs typeface="+mn-cs"/>
              </a:rPr>
              <a:t>TITLE HERE</a:t>
            </a:r>
            <a:endParaRPr kumimoji="0" lang="zh-CN" altLang="en-US" sz="1600" b="0" i="0" u="none" strike="noStrike" kern="1200" cap="none" spc="600" normalizeH="0" baseline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krobat" panose="00000800000000000000" pitchFamily="50" charset="0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0" name="任意多边形: 形状 9"/>
          <p:cNvSpPr/>
          <p:nvPr/>
        </p:nvSpPr>
        <p:spPr>
          <a:xfrm>
            <a:off x="0" y="5894886"/>
            <a:ext cx="12192000" cy="963114"/>
          </a:xfrm>
          <a:custGeom>
            <a:avLst/>
            <a:gdLst>
              <a:gd name="connsiteX0" fmla="*/ 3113974 w 12192000"/>
              <a:gd name="connsiteY0" fmla="*/ 1134 h 963114"/>
              <a:gd name="connsiteX1" fmla="*/ 6842760 w 12192000"/>
              <a:gd name="connsiteY1" fmla="*/ 458697 h 963114"/>
              <a:gd name="connsiteX2" fmla="*/ 10683240 w 12192000"/>
              <a:gd name="connsiteY2" fmla="*/ 260577 h 963114"/>
              <a:gd name="connsiteX3" fmla="*/ 11894954 w 12192000"/>
              <a:gd name="connsiteY3" fmla="*/ 353848 h 963114"/>
              <a:gd name="connsiteX4" fmla="*/ 12192000 w 12192000"/>
              <a:gd name="connsiteY4" fmla="*/ 393981 h 963114"/>
              <a:gd name="connsiteX5" fmla="*/ 12192000 w 12192000"/>
              <a:gd name="connsiteY5" fmla="*/ 963114 h 963114"/>
              <a:gd name="connsiteX6" fmla="*/ 0 w 12192000"/>
              <a:gd name="connsiteY6" fmla="*/ 963114 h 963114"/>
              <a:gd name="connsiteX7" fmla="*/ 0 w 12192000"/>
              <a:gd name="connsiteY7" fmla="*/ 384727 h 963114"/>
              <a:gd name="connsiteX8" fmla="*/ 87764 w 12192000"/>
              <a:gd name="connsiteY8" fmla="*/ 366721 h 963114"/>
              <a:gd name="connsiteX9" fmla="*/ 2865120 w 12192000"/>
              <a:gd name="connsiteY9" fmla="*/ 1497 h 963114"/>
              <a:gd name="connsiteX10" fmla="*/ 3113974 w 12192000"/>
              <a:gd name="connsiteY10" fmla="*/ 1134 h 96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63114">
                <a:moveTo>
                  <a:pt x="3113974" y="1134"/>
                </a:moveTo>
                <a:cubicBezTo>
                  <a:pt x="4359414" y="25012"/>
                  <a:pt x="5621179" y="418216"/>
                  <a:pt x="6842760" y="458697"/>
                </a:cubicBezTo>
                <a:cubicBezTo>
                  <a:pt x="8145780" y="501877"/>
                  <a:pt x="9591040" y="235177"/>
                  <a:pt x="10683240" y="260577"/>
                </a:cubicBezTo>
                <a:cubicBezTo>
                  <a:pt x="11092815" y="270102"/>
                  <a:pt x="11509177" y="306416"/>
                  <a:pt x="11894954" y="353848"/>
                </a:cubicBezTo>
                <a:lnTo>
                  <a:pt x="12192000" y="393981"/>
                </a:lnTo>
                <a:lnTo>
                  <a:pt x="12192000" y="963114"/>
                </a:lnTo>
                <a:lnTo>
                  <a:pt x="0" y="963114"/>
                </a:lnTo>
                <a:lnTo>
                  <a:pt x="0" y="384727"/>
                </a:lnTo>
                <a:lnTo>
                  <a:pt x="87764" y="366721"/>
                </a:lnTo>
                <a:cubicBezTo>
                  <a:pt x="948809" y="194378"/>
                  <a:pt x="2036445" y="20547"/>
                  <a:pt x="2865120" y="1497"/>
                </a:cubicBezTo>
                <a:cubicBezTo>
                  <a:pt x="2947988" y="-408"/>
                  <a:pt x="3030945" y="-458"/>
                  <a:pt x="3113974" y="113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5" name="图形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95" y="5791709"/>
            <a:ext cx="1153281" cy="786328"/>
          </a:xfrm>
          <a:prstGeom prst="rect">
            <a:avLst/>
          </a:prstGeom>
        </p:spPr>
      </p:pic>
      <p:pic>
        <p:nvPicPr>
          <p:cNvPr id="22" name="图形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25401" y="4214191"/>
            <a:ext cx="2150660" cy="236384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292" y="0"/>
            <a:ext cx="597978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2536" y="4697875"/>
            <a:ext cx="12214536" cy="2171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450209" y="1859340"/>
            <a:ext cx="36856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0" i="0" u="none" strike="noStrike" kern="1200" cap="none" spc="300" normalizeH="0" baseline="0" noProof="0" dirty="0">
                <a:ln>
                  <a:noFill/>
                </a:ln>
                <a:solidFill>
                  <a:srgbClr val="2BB7B3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感谢</a:t>
            </a:r>
            <a:endParaRPr kumimoji="0" lang="en-US" altLang="zh-CN" sz="6000" b="0" i="0" u="none" strike="noStrike" kern="1200" cap="none" spc="300" normalizeH="0" baseline="0" noProof="0" dirty="0">
              <a:ln>
                <a:noFill/>
              </a:ln>
              <a:solidFill>
                <a:srgbClr val="2BB7B3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300" normalizeH="0" baseline="0" noProof="0" dirty="0">
                <a:ln>
                  <a:noFill/>
                </a:ln>
                <a:solidFill>
                  <a:srgbClr val="2F2E4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您的观看和收听</a:t>
            </a:r>
            <a:endParaRPr kumimoji="0" lang="zh-CN" altLang="en-US" sz="3600" b="0" i="0" u="none" strike="noStrike" kern="1200" cap="none" spc="300" normalizeH="0" baseline="0" noProof="0" dirty="0">
              <a:ln>
                <a:noFill/>
              </a:ln>
              <a:solidFill>
                <a:srgbClr val="2F2E4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589105" y="3708221"/>
            <a:ext cx="1089660" cy="68580"/>
          </a:xfrm>
          <a:prstGeom prst="rect">
            <a:avLst/>
          </a:prstGeom>
          <a:solidFill>
            <a:srgbClr val="003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9" name="图形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pic>
        <p:nvPicPr>
          <p:cNvPr id="5" name="图形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85808" y="925975"/>
            <a:ext cx="6299125" cy="500605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589105" y="4056922"/>
            <a:ext cx="4495900" cy="1375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defRPr/>
            </a:pPr>
            <a:r>
              <a:rPr lang="zh-CN" altLang="en-US" sz="1400" dirty="0">
                <a:solidFill>
                  <a:srgbClr val="F2F2F2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点击此处输入文本，文本内容应尽量简约精炼，尽可能减少赘余的内容，并和本页呈现的主题高度相关。点击此处输入文本，文本内容应尽量简约精炼，尽可能减少赘余的内容，并和本页呈现的主题高度相关。</a:t>
            </a:r>
            <a:endParaRPr lang="zh-CN" altLang="en-US" sz="1400" dirty="0">
              <a:solidFill>
                <a:srgbClr val="F2F2F2">
                  <a:lumMod val="50000"/>
                </a:srgb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10" name="任意多边形: 形状 9"/>
          <p:cNvSpPr/>
          <p:nvPr/>
        </p:nvSpPr>
        <p:spPr>
          <a:xfrm>
            <a:off x="0" y="5894886"/>
            <a:ext cx="12192000" cy="963114"/>
          </a:xfrm>
          <a:custGeom>
            <a:avLst/>
            <a:gdLst>
              <a:gd name="connsiteX0" fmla="*/ 3113974 w 12192000"/>
              <a:gd name="connsiteY0" fmla="*/ 1134 h 963114"/>
              <a:gd name="connsiteX1" fmla="*/ 6842760 w 12192000"/>
              <a:gd name="connsiteY1" fmla="*/ 458697 h 963114"/>
              <a:gd name="connsiteX2" fmla="*/ 10683240 w 12192000"/>
              <a:gd name="connsiteY2" fmla="*/ 260577 h 963114"/>
              <a:gd name="connsiteX3" fmla="*/ 11894954 w 12192000"/>
              <a:gd name="connsiteY3" fmla="*/ 353848 h 963114"/>
              <a:gd name="connsiteX4" fmla="*/ 12192000 w 12192000"/>
              <a:gd name="connsiteY4" fmla="*/ 393981 h 963114"/>
              <a:gd name="connsiteX5" fmla="*/ 12192000 w 12192000"/>
              <a:gd name="connsiteY5" fmla="*/ 963114 h 963114"/>
              <a:gd name="connsiteX6" fmla="*/ 0 w 12192000"/>
              <a:gd name="connsiteY6" fmla="*/ 963114 h 963114"/>
              <a:gd name="connsiteX7" fmla="*/ 0 w 12192000"/>
              <a:gd name="connsiteY7" fmla="*/ 384727 h 963114"/>
              <a:gd name="connsiteX8" fmla="*/ 87764 w 12192000"/>
              <a:gd name="connsiteY8" fmla="*/ 366721 h 963114"/>
              <a:gd name="connsiteX9" fmla="*/ 2865120 w 12192000"/>
              <a:gd name="connsiteY9" fmla="*/ 1497 h 963114"/>
              <a:gd name="connsiteX10" fmla="*/ 3113974 w 12192000"/>
              <a:gd name="connsiteY10" fmla="*/ 1134 h 96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63114">
                <a:moveTo>
                  <a:pt x="3113974" y="1134"/>
                </a:moveTo>
                <a:cubicBezTo>
                  <a:pt x="4359414" y="25012"/>
                  <a:pt x="5621179" y="418216"/>
                  <a:pt x="6842760" y="458697"/>
                </a:cubicBezTo>
                <a:cubicBezTo>
                  <a:pt x="8145780" y="501877"/>
                  <a:pt x="9591040" y="235177"/>
                  <a:pt x="10683240" y="260577"/>
                </a:cubicBezTo>
                <a:cubicBezTo>
                  <a:pt x="11092815" y="270102"/>
                  <a:pt x="11509177" y="306416"/>
                  <a:pt x="11894954" y="353848"/>
                </a:cubicBezTo>
                <a:lnTo>
                  <a:pt x="12192000" y="393981"/>
                </a:lnTo>
                <a:lnTo>
                  <a:pt x="12192000" y="963114"/>
                </a:lnTo>
                <a:lnTo>
                  <a:pt x="0" y="963114"/>
                </a:lnTo>
                <a:lnTo>
                  <a:pt x="0" y="384727"/>
                </a:lnTo>
                <a:lnTo>
                  <a:pt x="87764" y="366721"/>
                </a:lnTo>
                <a:cubicBezTo>
                  <a:pt x="948809" y="194378"/>
                  <a:pt x="2036445" y="20547"/>
                  <a:pt x="2865120" y="1497"/>
                </a:cubicBezTo>
                <a:cubicBezTo>
                  <a:pt x="2947988" y="-408"/>
                  <a:pt x="3030945" y="-458"/>
                  <a:pt x="3113974" y="113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2" name="图片 1" descr="原型验证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70" y="1189355"/>
            <a:ext cx="5656580" cy="5230495"/>
          </a:xfrm>
          <a:prstGeom prst="rect">
            <a:avLst/>
          </a:prstGeom>
        </p:spPr>
      </p:pic>
      <p:pic>
        <p:nvPicPr>
          <p:cNvPr id="5" name="图片 4" descr="原型验证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325" y="1189355"/>
            <a:ext cx="5304790" cy="55118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79475" y="4400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原型验证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10" name="任意多边形: 形状 9"/>
          <p:cNvSpPr/>
          <p:nvPr/>
        </p:nvSpPr>
        <p:spPr>
          <a:xfrm>
            <a:off x="0" y="5894886"/>
            <a:ext cx="12192000" cy="963114"/>
          </a:xfrm>
          <a:custGeom>
            <a:avLst/>
            <a:gdLst>
              <a:gd name="connsiteX0" fmla="*/ 3113974 w 12192000"/>
              <a:gd name="connsiteY0" fmla="*/ 1134 h 963114"/>
              <a:gd name="connsiteX1" fmla="*/ 6842760 w 12192000"/>
              <a:gd name="connsiteY1" fmla="*/ 458697 h 963114"/>
              <a:gd name="connsiteX2" fmla="*/ 10683240 w 12192000"/>
              <a:gd name="connsiteY2" fmla="*/ 260577 h 963114"/>
              <a:gd name="connsiteX3" fmla="*/ 11894954 w 12192000"/>
              <a:gd name="connsiteY3" fmla="*/ 353848 h 963114"/>
              <a:gd name="connsiteX4" fmla="*/ 12192000 w 12192000"/>
              <a:gd name="connsiteY4" fmla="*/ 393981 h 963114"/>
              <a:gd name="connsiteX5" fmla="*/ 12192000 w 12192000"/>
              <a:gd name="connsiteY5" fmla="*/ 963114 h 963114"/>
              <a:gd name="connsiteX6" fmla="*/ 0 w 12192000"/>
              <a:gd name="connsiteY6" fmla="*/ 963114 h 963114"/>
              <a:gd name="connsiteX7" fmla="*/ 0 w 12192000"/>
              <a:gd name="connsiteY7" fmla="*/ 384727 h 963114"/>
              <a:gd name="connsiteX8" fmla="*/ 87764 w 12192000"/>
              <a:gd name="connsiteY8" fmla="*/ 366721 h 963114"/>
              <a:gd name="connsiteX9" fmla="*/ 2865120 w 12192000"/>
              <a:gd name="connsiteY9" fmla="*/ 1497 h 963114"/>
              <a:gd name="connsiteX10" fmla="*/ 3113974 w 12192000"/>
              <a:gd name="connsiteY10" fmla="*/ 1134 h 96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63114">
                <a:moveTo>
                  <a:pt x="3113974" y="1134"/>
                </a:moveTo>
                <a:cubicBezTo>
                  <a:pt x="4359414" y="25012"/>
                  <a:pt x="5621179" y="418216"/>
                  <a:pt x="6842760" y="458697"/>
                </a:cubicBezTo>
                <a:cubicBezTo>
                  <a:pt x="8145780" y="501877"/>
                  <a:pt x="9591040" y="235177"/>
                  <a:pt x="10683240" y="260577"/>
                </a:cubicBezTo>
                <a:cubicBezTo>
                  <a:pt x="11092815" y="270102"/>
                  <a:pt x="11509177" y="306416"/>
                  <a:pt x="11894954" y="353848"/>
                </a:cubicBezTo>
                <a:lnTo>
                  <a:pt x="12192000" y="393981"/>
                </a:lnTo>
                <a:lnTo>
                  <a:pt x="12192000" y="963114"/>
                </a:lnTo>
                <a:lnTo>
                  <a:pt x="0" y="963114"/>
                </a:lnTo>
                <a:lnTo>
                  <a:pt x="0" y="384727"/>
                </a:lnTo>
                <a:lnTo>
                  <a:pt x="87764" y="366721"/>
                </a:lnTo>
                <a:cubicBezTo>
                  <a:pt x="948809" y="194378"/>
                  <a:pt x="2036445" y="20547"/>
                  <a:pt x="2865120" y="1497"/>
                </a:cubicBezTo>
                <a:cubicBezTo>
                  <a:pt x="2947988" y="-408"/>
                  <a:pt x="3030945" y="-458"/>
                  <a:pt x="3113974" y="113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3" name="图片 2" descr="程序结构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55" y="1504950"/>
            <a:ext cx="10714990" cy="39166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03275" y="5657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</a:t>
            </a:r>
            <a:r>
              <a:rPr lang="zh-CN" altLang="en-US"/>
              <a:t>程序结构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10" name="任意多边形: 形状 9"/>
          <p:cNvSpPr/>
          <p:nvPr/>
        </p:nvSpPr>
        <p:spPr>
          <a:xfrm>
            <a:off x="0" y="5894886"/>
            <a:ext cx="12192000" cy="963114"/>
          </a:xfrm>
          <a:custGeom>
            <a:avLst/>
            <a:gdLst>
              <a:gd name="connsiteX0" fmla="*/ 3113974 w 12192000"/>
              <a:gd name="connsiteY0" fmla="*/ 1134 h 963114"/>
              <a:gd name="connsiteX1" fmla="*/ 6842760 w 12192000"/>
              <a:gd name="connsiteY1" fmla="*/ 458697 h 963114"/>
              <a:gd name="connsiteX2" fmla="*/ 10683240 w 12192000"/>
              <a:gd name="connsiteY2" fmla="*/ 260577 h 963114"/>
              <a:gd name="connsiteX3" fmla="*/ 11894954 w 12192000"/>
              <a:gd name="connsiteY3" fmla="*/ 353848 h 963114"/>
              <a:gd name="connsiteX4" fmla="*/ 12192000 w 12192000"/>
              <a:gd name="connsiteY4" fmla="*/ 393981 h 963114"/>
              <a:gd name="connsiteX5" fmla="*/ 12192000 w 12192000"/>
              <a:gd name="connsiteY5" fmla="*/ 963114 h 963114"/>
              <a:gd name="connsiteX6" fmla="*/ 0 w 12192000"/>
              <a:gd name="connsiteY6" fmla="*/ 963114 h 963114"/>
              <a:gd name="connsiteX7" fmla="*/ 0 w 12192000"/>
              <a:gd name="connsiteY7" fmla="*/ 384727 h 963114"/>
              <a:gd name="connsiteX8" fmla="*/ 87764 w 12192000"/>
              <a:gd name="connsiteY8" fmla="*/ 366721 h 963114"/>
              <a:gd name="connsiteX9" fmla="*/ 2865120 w 12192000"/>
              <a:gd name="connsiteY9" fmla="*/ 1497 h 963114"/>
              <a:gd name="connsiteX10" fmla="*/ 3113974 w 12192000"/>
              <a:gd name="connsiteY10" fmla="*/ 1134 h 96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63114">
                <a:moveTo>
                  <a:pt x="3113974" y="1134"/>
                </a:moveTo>
                <a:cubicBezTo>
                  <a:pt x="4359414" y="25012"/>
                  <a:pt x="5621179" y="418216"/>
                  <a:pt x="6842760" y="458697"/>
                </a:cubicBezTo>
                <a:cubicBezTo>
                  <a:pt x="8145780" y="501877"/>
                  <a:pt x="9591040" y="235177"/>
                  <a:pt x="10683240" y="260577"/>
                </a:cubicBezTo>
                <a:cubicBezTo>
                  <a:pt x="11092815" y="270102"/>
                  <a:pt x="11509177" y="306416"/>
                  <a:pt x="11894954" y="353848"/>
                </a:cubicBezTo>
                <a:lnTo>
                  <a:pt x="12192000" y="393981"/>
                </a:lnTo>
                <a:lnTo>
                  <a:pt x="12192000" y="963114"/>
                </a:lnTo>
                <a:lnTo>
                  <a:pt x="0" y="963114"/>
                </a:lnTo>
                <a:lnTo>
                  <a:pt x="0" y="384727"/>
                </a:lnTo>
                <a:lnTo>
                  <a:pt x="87764" y="366721"/>
                </a:lnTo>
                <a:cubicBezTo>
                  <a:pt x="948809" y="194378"/>
                  <a:pt x="2036445" y="20547"/>
                  <a:pt x="2865120" y="1497"/>
                </a:cubicBezTo>
                <a:cubicBezTo>
                  <a:pt x="2947988" y="-408"/>
                  <a:pt x="3030945" y="-458"/>
                  <a:pt x="3113974" y="113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2" name="图片 1" descr="PCB图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510" y="1443990"/>
            <a:ext cx="5570220" cy="4450715"/>
          </a:xfrm>
          <a:prstGeom prst="rect">
            <a:avLst/>
          </a:prstGeom>
        </p:spPr>
      </p:pic>
      <p:pic>
        <p:nvPicPr>
          <p:cNvPr id="3" name="图片 2" descr="PCb图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725" y="1442085"/>
            <a:ext cx="5683250" cy="44526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79475" y="3200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3.PCB</a:t>
            </a:r>
            <a:r>
              <a:rPr lang="zh-CN" altLang="en-US"/>
              <a:t>设计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618952" y="469432"/>
            <a:ext cx="3057110" cy="561730"/>
          </a:xfrm>
          <a:prstGeom prst="rect">
            <a:avLst/>
          </a:prstGeom>
        </p:spPr>
      </p:pic>
      <p:sp>
        <p:nvSpPr>
          <p:cNvPr id="10" name="任意多边形: 形状 9"/>
          <p:cNvSpPr/>
          <p:nvPr/>
        </p:nvSpPr>
        <p:spPr>
          <a:xfrm>
            <a:off x="0" y="5894886"/>
            <a:ext cx="12192000" cy="963114"/>
          </a:xfrm>
          <a:custGeom>
            <a:avLst/>
            <a:gdLst>
              <a:gd name="connsiteX0" fmla="*/ 3113974 w 12192000"/>
              <a:gd name="connsiteY0" fmla="*/ 1134 h 963114"/>
              <a:gd name="connsiteX1" fmla="*/ 6842760 w 12192000"/>
              <a:gd name="connsiteY1" fmla="*/ 458697 h 963114"/>
              <a:gd name="connsiteX2" fmla="*/ 10683240 w 12192000"/>
              <a:gd name="connsiteY2" fmla="*/ 260577 h 963114"/>
              <a:gd name="connsiteX3" fmla="*/ 11894954 w 12192000"/>
              <a:gd name="connsiteY3" fmla="*/ 353848 h 963114"/>
              <a:gd name="connsiteX4" fmla="*/ 12192000 w 12192000"/>
              <a:gd name="connsiteY4" fmla="*/ 393981 h 963114"/>
              <a:gd name="connsiteX5" fmla="*/ 12192000 w 12192000"/>
              <a:gd name="connsiteY5" fmla="*/ 963114 h 963114"/>
              <a:gd name="connsiteX6" fmla="*/ 0 w 12192000"/>
              <a:gd name="connsiteY6" fmla="*/ 963114 h 963114"/>
              <a:gd name="connsiteX7" fmla="*/ 0 w 12192000"/>
              <a:gd name="connsiteY7" fmla="*/ 384727 h 963114"/>
              <a:gd name="connsiteX8" fmla="*/ 87764 w 12192000"/>
              <a:gd name="connsiteY8" fmla="*/ 366721 h 963114"/>
              <a:gd name="connsiteX9" fmla="*/ 2865120 w 12192000"/>
              <a:gd name="connsiteY9" fmla="*/ 1497 h 963114"/>
              <a:gd name="connsiteX10" fmla="*/ 3113974 w 12192000"/>
              <a:gd name="connsiteY10" fmla="*/ 1134 h 96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63114">
                <a:moveTo>
                  <a:pt x="3113974" y="1134"/>
                </a:moveTo>
                <a:cubicBezTo>
                  <a:pt x="4359414" y="25012"/>
                  <a:pt x="5621179" y="418216"/>
                  <a:pt x="6842760" y="458697"/>
                </a:cubicBezTo>
                <a:cubicBezTo>
                  <a:pt x="8145780" y="501877"/>
                  <a:pt x="9591040" y="235177"/>
                  <a:pt x="10683240" y="260577"/>
                </a:cubicBezTo>
                <a:cubicBezTo>
                  <a:pt x="11092815" y="270102"/>
                  <a:pt x="11509177" y="306416"/>
                  <a:pt x="11894954" y="353848"/>
                </a:cubicBezTo>
                <a:lnTo>
                  <a:pt x="12192000" y="393981"/>
                </a:lnTo>
                <a:lnTo>
                  <a:pt x="12192000" y="963114"/>
                </a:lnTo>
                <a:lnTo>
                  <a:pt x="0" y="963114"/>
                </a:lnTo>
                <a:lnTo>
                  <a:pt x="0" y="384727"/>
                </a:lnTo>
                <a:lnTo>
                  <a:pt x="87764" y="366721"/>
                </a:lnTo>
                <a:cubicBezTo>
                  <a:pt x="948809" y="194378"/>
                  <a:pt x="2036445" y="20547"/>
                  <a:pt x="2865120" y="1497"/>
                </a:cubicBezTo>
                <a:cubicBezTo>
                  <a:pt x="2947988" y="-408"/>
                  <a:pt x="3030945" y="-458"/>
                  <a:pt x="3113974" y="113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2" name="图片 1" descr="PCB图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510" y="1443990"/>
            <a:ext cx="5570220" cy="4450715"/>
          </a:xfrm>
          <a:prstGeom prst="rect">
            <a:avLst/>
          </a:prstGeom>
        </p:spPr>
      </p:pic>
      <p:pic>
        <p:nvPicPr>
          <p:cNvPr id="3" name="图片 2" descr="PCb图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725" y="1442085"/>
            <a:ext cx="5683250" cy="44526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79475" y="3200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3.PCB</a:t>
            </a:r>
            <a:r>
              <a:rPr lang="zh-CN" altLang="en-US"/>
              <a:t>设计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电机闭环控制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166870" y="0"/>
            <a:ext cx="3857625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巡线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166870" y="0"/>
            <a:ext cx="3857625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2643*5006*787*787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2643*5006*787*787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2672*5035*729*729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4.xml><?xml version="1.0" encoding="utf-8"?>
<p:tagLst xmlns:p="http://schemas.openxmlformats.org/presentationml/2006/main">
  <p:tag name="commondata" val="eyJoZGlkIjoiMzEwNTM5NzYwMDRjMzkwZTVkZjY2ODkwMGIxNGU0OTUifQ=="/>
</p:tagLst>
</file>

<file path=ppt/theme/theme1.xml><?xml version="1.0" encoding="utf-8"?>
<a:theme xmlns:a="http://schemas.openxmlformats.org/drawingml/2006/main" name="已停用母版样式">
  <a:themeElements>
    <a:clrScheme name="南方科技大学专属配色方案 01">
      <a:dk1>
        <a:srgbClr val="ED6C00"/>
      </a:dk1>
      <a:lt1>
        <a:srgbClr val="FFFFFF"/>
      </a:lt1>
      <a:dk2>
        <a:srgbClr val="01605A"/>
      </a:dk2>
      <a:lt2>
        <a:srgbClr val="F2F2F2"/>
      </a:lt2>
      <a:accent1>
        <a:srgbClr val="003F43"/>
      </a:accent1>
      <a:accent2>
        <a:srgbClr val="ED6C00"/>
      </a:accent2>
      <a:accent3>
        <a:srgbClr val="2BB7B3"/>
      </a:accent3>
      <a:accent4>
        <a:srgbClr val="01605A"/>
      </a:accent4>
      <a:accent5>
        <a:srgbClr val="77D3D2"/>
      </a:accent5>
      <a:accent6>
        <a:srgbClr val="DBF6EF"/>
      </a:accent6>
      <a:hlink>
        <a:srgbClr val="2BB7B3"/>
      </a:hlink>
      <a:folHlink>
        <a:srgbClr val="01605A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已停用母版样式">
  <a:themeElements>
    <a:clrScheme name="南方科技大学专属配色方案 01">
      <a:dk1>
        <a:srgbClr val="ED6C00"/>
      </a:dk1>
      <a:lt1>
        <a:srgbClr val="FFFFFF"/>
      </a:lt1>
      <a:dk2>
        <a:srgbClr val="01605A"/>
      </a:dk2>
      <a:lt2>
        <a:srgbClr val="F2F2F2"/>
      </a:lt2>
      <a:accent1>
        <a:srgbClr val="003F43"/>
      </a:accent1>
      <a:accent2>
        <a:srgbClr val="ED6C00"/>
      </a:accent2>
      <a:accent3>
        <a:srgbClr val="2BB7B3"/>
      </a:accent3>
      <a:accent4>
        <a:srgbClr val="01605A"/>
      </a:accent4>
      <a:accent5>
        <a:srgbClr val="77D3D2"/>
      </a:accent5>
      <a:accent6>
        <a:srgbClr val="DBF6EF"/>
      </a:accent6>
      <a:hlink>
        <a:srgbClr val="2BB7B3"/>
      </a:hlink>
      <a:folHlink>
        <a:srgbClr val="01605A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7803</Words>
  <Application>WPS 演示</Application>
  <PresentationFormat>宽屏</PresentationFormat>
  <Paragraphs>264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51" baseType="lpstr">
      <vt:lpstr>Arial</vt:lpstr>
      <vt:lpstr>宋体</vt:lpstr>
      <vt:lpstr>Wingdings</vt:lpstr>
      <vt:lpstr>思源黑体 CN Light</vt:lpstr>
      <vt:lpstr>黑体</vt:lpstr>
      <vt:lpstr>思源黑体 CN Bold</vt:lpstr>
      <vt:lpstr>Open Sans</vt:lpstr>
      <vt:lpstr>等线</vt:lpstr>
      <vt:lpstr>Akrobat Black</vt:lpstr>
      <vt:lpstr>Segoe Print</vt:lpstr>
      <vt:lpstr>Akrobat</vt:lpstr>
      <vt:lpstr>微软雅黑</vt:lpstr>
      <vt:lpstr>Arial Unicode MS</vt:lpstr>
      <vt:lpstr>Calibri</vt:lpstr>
      <vt:lpstr>Times New Roman</vt:lpstr>
      <vt:lpstr>思源黑体 CN Regular</vt:lpstr>
      <vt:lpstr>Consolas</vt:lpstr>
      <vt:lpstr>已停用母版样式</vt:lpstr>
      <vt:lpstr>1_已停用母版样式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Yaojia Zhang</dc:creator>
  <cp:lastModifiedBy>学生A</cp:lastModifiedBy>
  <cp:revision>51</cp:revision>
  <dcterms:created xsi:type="dcterms:W3CDTF">2019-12-12T09:10:00Z</dcterms:created>
  <dcterms:modified xsi:type="dcterms:W3CDTF">2024-06-06T02:42:44Z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4E751ADE5AF74B19969FD59780F5AE1D_13</vt:lpwstr>
  </property>
  <property fmtid="{D5CDD505-2E9C-101B-9397-08002B2CF9AE}" pid="3" name="KSOProductBuildVer">
    <vt:lpwstr>2052-12.1.0.16929</vt:lpwstr>
  </property>
</Properties>
</file>